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4"/>
  </p:notesMasterIdLst>
  <p:handoutMasterIdLst>
    <p:handoutMasterId r:id="rId25"/>
  </p:handoutMasterIdLst>
  <p:sldIdLst>
    <p:sldId id="265" r:id="rId3"/>
    <p:sldId id="310" r:id="rId4"/>
    <p:sldId id="311" r:id="rId5"/>
    <p:sldId id="313" r:id="rId6"/>
    <p:sldId id="312" r:id="rId7"/>
    <p:sldId id="314" r:id="rId8"/>
    <p:sldId id="315" r:id="rId9"/>
    <p:sldId id="316" r:id="rId10"/>
    <p:sldId id="318" r:id="rId11"/>
    <p:sldId id="320" r:id="rId12"/>
    <p:sldId id="321" r:id="rId13"/>
    <p:sldId id="324" r:id="rId14"/>
    <p:sldId id="325" r:id="rId15"/>
    <p:sldId id="319" r:id="rId16"/>
    <p:sldId id="326" r:id="rId17"/>
    <p:sldId id="327" r:id="rId18"/>
    <p:sldId id="328" r:id="rId19"/>
    <p:sldId id="329" r:id="rId20"/>
    <p:sldId id="330" r:id="rId21"/>
    <p:sldId id="331" r:id="rId22"/>
    <p:sldId id="332" r:id="rId23"/>
  </p:sldIdLst>
  <p:sldSz cx="12188825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4030">
          <p15:clr>
            <a:srgbClr val="A4A3A4"/>
          </p15:clr>
        </p15:guide>
        <p15:guide id="3" orient="horz" pos="1200">
          <p15:clr>
            <a:srgbClr val="A4A3A4"/>
          </p15:clr>
        </p15:guide>
        <p15:guide id="4" orient="horz" pos="1008">
          <p15:clr>
            <a:srgbClr val="A4A3A4"/>
          </p15:clr>
        </p15:guide>
        <p15:guide id="5" orient="horz" pos="3792">
          <p15:clr>
            <a:srgbClr val="A4A3A4"/>
          </p15:clr>
        </p15:guide>
        <p15:guide id="6" orient="horz">
          <p15:clr>
            <a:srgbClr val="A4A3A4"/>
          </p15:clr>
        </p15:guide>
        <p15:guide id="7" orient="horz" pos="3360">
          <p15:clr>
            <a:srgbClr val="A4A3A4"/>
          </p15:clr>
        </p15:guide>
        <p15:guide id="8" orient="horz" pos="3312">
          <p15:clr>
            <a:srgbClr val="A4A3A4"/>
          </p15:clr>
        </p15:guide>
        <p15:guide id="9" orient="horz" pos="240">
          <p15:clr>
            <a:srgbClr val="A4A3A4"/>
          </p15:clr>
        </p15:guide>
        <p15:guide id="10" orient="horz" pos="432">
          <p15:clr>
            <a:srgbClr val="A4A3A4"/>
          </p15:clr>
        </p15:guide>
        <p15:guide id="11" orient="horz" pos="2784">
          <p15:clr>
            <a:srgbClr val="A4A3A4"/>
          </p15:clr>
        </p15:guide>
        <p15:guide id="12" pos="3839">
          <p15:clr>
            <a:srgbClr val="A4A3A4"/>
          </p15:clr>
        </p15:guide>
        <p15:guide id="13" pos="959">
          <p15:clr>
            <a:srgbClr val="A4A3A4"/>
          </p15:clr>
        </p15:guide>
        <p15:guide id="14" pos="6143">
          <p15:clr>
            <a:srgbClr val="A4A3A4"/>
          </p15:clr>
        </p15:guide>
        <p15:guide id="15" pos="1247">
          <p15:clr>
            <a:srgbClr val="A4A3A4"/>
          </p15:clr>
        </p15:guide>
        <p15:guide id="16" pos="7007">
          <p15:clr>
            <a:srgbClr val="A4A3A4"/>
          </p15:clr>
        </p15:guide>
        <p15:guide id="17" pos="5855">
          <p15:clr>
            <a:srgbClr val="A4A3A4"/>
          </p15:clr>
        </p15:guide>
        <p15:guide id="18" pos="671">
          <p15:clr>
            <a:srgbClr val="A4A3A4"/>
          </p15:clr>
        </p15:guide>
        <p15:guide id="19" pos="7151">
          <p15:clr>
            <a:srgbClr val="A4A3A4"/>
          </p15:clr>
        </p15:guide>
        <p15:guide id="20" pos="311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8" autoAdjust="0"/>
    <p:restoredTop sz="94624" autoAdjust="0"/>
  </p:normalViewPr>
  <p:slideViewPr>
    <p:cSldViewPr showGuides="1">
      <p:cViewPr varScale="1">
        <p:scale>
          <a:sx n="65" d="100"/>
          <a:sy n="65" d="100"/>
        </p:scale>
        <p:origin x="-792" y="-108"/>
      </p:cViewPr>
      <p:guideLst>
        <p:guide orient="horz" pos="2160"/>
        <p:guide orient="horz" pos="4030"/>
        <p:guide orient="horz" pos="1200"/>
        <p:guide orient="horz" pos="1008"/>
        <p:guide orient="horz" pos="3792"/>
        <p:guide orient="horz"/>
        <p:guide orient="horz" pos="3360"/>
        <p:guide orient="horz" pos="3312"/>
        <p:guide orient="horz" pos="240"/>
        <p:guide orient="horz" pos="432"/>
        <p:guide orient="horz" pos="2784"/>
        <p:guide pos="3839"/>
        <p:guide pos="959"/>
        <p:guide pos="6143"/>
        <p:guide pos="1247"/>
        <p:guide pos="7007"/>
        <p:guide pos="5855"/>
        <p:guide pos="671"/>
        <p:guide pos="7151"/>
        <p:guide pos="31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1194" y="6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ru-RU" smtClean="0"/>
              <a:pPr/>
              <a:t>21.07.2014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ru-RU" smtClean="0"/>
              <a:pPr/>
              <a:t>21.07.2014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pPr/>
              <a:t>21.07.2014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pPr/>
              <a:t>21.07.2014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pPr/>
              <a:t>21.07.2014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pPr/>
              <a:t>21.07.2014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pPr/>
              <a:t>21.07.2014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371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pPr/>
              <a:t>21.07.2014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pPr/>
              <a:t>21.07.2014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pPr/>
              <a:t>21.07.2014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pPr/>
              <a:t>21.07.2014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pPr/>
              <a:t>21.07.2014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ru-RU" smtClean="0"/>
              <a:pPr/>
              <a:t>21.07.2014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ssarabia.ru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33772" y="1484784"/>
            <a:ext cx="11665296" cy="76470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“</a:t>
            </a:r>
            <a:r>
              <a:rPr lang="en-US" b="1" dirty="0" err="1" smtClean="0"/>
              <a:t>Bessarabian</a:t>
            </a:r>
            <a:r>
              <a:rPr lang="en-US" b="1" dirty="0" smtClean="0"/>
              <a:t> Jewish entrepreneurs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b="1" dirty="0" smtClean="0"/>
              <a:t> in 1870 – 1917–s”</a:t>
            </a:r>
            <a:endParaRPr lang="ru-RU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2084" y="2152650"/>
            <a:ext cx="5934075" cy="4705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8089201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0" y="61555"/>
            <a:ext cx="121888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7.From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the questionnaire of  merchant from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Soroky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Birman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Abram and his factory of sparkling water for 1902.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(NARM, f.78, inv.1, d.260, p.237.)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 descr="DSCN23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5"/>
            <a:ext cx="6022404" cy="4514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DSCN2397"/>
          <p:cNvPicPr>
            <a:picLocks noChangeAspect="1" noChangeArrowheads="1"/>
          </p:cNvPicPr>
          <p:nvPr/>
        </p:nvPicPr>
        <p:blipFill>
          <a:blip r:embed="rId3" cstate="print"/>
          <a:srcRect l="14835" b="13919"/>
          <a:stretch>
            <a:fillRect/>
          </a:stretch>
        </p:blipFill>
        <p:spPr bwMode="auto">
          <a:xfrm>
            <a:off x="5950395" y="2128868"/>
            <a:ext cx="6238429" cy="4729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65137111"/>
      </p:ext>
    </p:extLst>
  </p:cSld>
  <p:clrMapOvr>
    <a:masterClrMapping/>
  </p:clrMapOvr>
  <p:transition spd="med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693812" y="61555"/>
            <a:ext cx="110629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8.From the merchant’s list that declared their capitals on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Soroky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for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1907-1908 (NARM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f.134, inv.3, d.1206)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788" y="715535"/>
            <a:ext cx="4603332" cy="6142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l="3814"/>
          <a:stretch>
            <a:fillRect/>
          </a:stretch>
        </p:blipFill>
        <p:spPr bwMode="auto">
          <a:xfrm>
            <a:off x="5302324" y="1340768"/>
            <a:ext cx="6670477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65137111"/>
      </p:ext>
    </p:extLst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121888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9.From the merchant’s list on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Beltsy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for 1915: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Pinchevsky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Enta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Spivac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Moshko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(NARM, f.395, inv.1, d.91)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DSCN28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4372" y="1628800"/>
            <a:ext cx="6047137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764" y="801557"/>
            <a:ext cx="4824536" cy="6056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65137111"/>
      </p:ext>
    </p:extLst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121888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10.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Bessarabian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Provincial gazette, 1874.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 advertisement about the 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jewellery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shop of R.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Krasilschik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780" y="1052736"/>
            <a:ext cx="6838675" cy="51125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099" name="Picture 3" descr="DSCN2508"/>
          <p:cNvPicPr>
            <a:picLocks noChangeAspect="1" noChangeArrowheads="1"/>
          </p:cNvPicPr>
          <p:nvPr/>
        </p:nvPicPr>
        <p:blipFill>
          <a:blip r:embed="rId3" cstate="print"/>
          <a:srcRect l="22367" t="5040" b="7601"/>
          <a:stretch>
            <a:fillRect/>
          </a:stretch>
        </p:blipFill>
        <p:spPr bwMode="auto">
          <a:xfrm>
            <a:off x="7822604" y="620688"/>
            <a:ext cx="4037264" cy="6048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65137111"/>
      </p:ext>
    </p:extLst>
  </p:cSld>
  <p:clrMapOvr>
    <a:masterClrMapping/>
  </p:clrMapOvr>
  <p:transition spd="med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30777"/>
            <a:ext cx="121888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11. Personal documents of Kishinev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jeweller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David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Bein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(NARM, f.6, inv.18, d.866)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074" name="Picture 2" descr="bijutierul David Bein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772" y="908720"/>
            <a:ext cx="3280881" cy="54452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5" name="Picture 3" descr="atestat-studii-bijuti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2164" y="548680"/>
            <a:ext cx="8124395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108506989"/>
      </p:ext>
    </p:extLst>
  </p:cSld>
  <p:clrMapOvr>
    <a:masterClrMapping/>
  </p:clrMapOvr>
  <p:transition spd="med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3646141" y="1991452"/>
            <a:ext cx="424847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11.The plan of 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Klara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Khatsckilevich’s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illusion in Bendery for 1910-1916.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(NARM, f.6, inv.4, d.1644, p125)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38" name="Picture 2" descr="_DSC3337"/>
          <p:cNvPicPr>
            <a:picLocks noChangeAspect="1" noChangeArrowheads="1"/>
          </p:cNvPicPr>
          <p:nvPr/>
        </p:nvPicPr>
        <p:blipFill>
          <a:blip r:embed="rId2" cstate="print"/>
          <a:srcRect l="2503"/>
          <a:stretch>
            <a:fillRect/>
          </a:stretch>
        </p:blipFill>
        <p:spPr bwMode="auto">
          <a:xfrm>
            <a:off x="261764" y="168821"/>
            <a:ext cx="3744416" cy="6689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9" name="Picture 3" descr="_DSC3355"/>
          <p:cNvPicPr>
            <a:picLocks noChangeAspect="1" noChangeArrowheads="1"/>
          </p:cNvPicPr>
          <p:nvPr/>
        </p:nvPicPr>
        <p:blipFill>
          <a:blip r:embed="rId3" cstate="print"/>
          <a:srcRect l="3206"/>
          <a:stretch>
            <a:fillRect/>
          </a:stretch>
        </p:blipFill>
        <p:spPr bwMode="auto">
          <a:xfrm>
            <a:off x="7530703" y="151268"/>
            <a:ext cx="4658122" cy="6518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108506989"/>
      </p:ext>
    </p:extLst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0"/>
            <a:ext cx="121888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13.The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approval of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Shlema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Tomashin’s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design for building  the city theatre in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Orgeev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for 1912.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(NARM, f.6, inv.4, d.1884, p.87)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780" y="764704"/>
            <a:ext cx="4639810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3126" y="836712"/>
            <a:ext cx="4242337" cy="602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108506989"/>
      </p:ext>
    </p:extLst>
  </p:cSld>
  <p:clrMapOvr>
    <a:masterClrMapping/>
  </p:clrMapOvr>
  <p:transition spd="med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121888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14.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The document confirming 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develop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ment  of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the cinematograph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by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Ovshii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Paghis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in 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Orgeev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for 1913-1917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(NARM, f.6, Inv.4, d. 2300, p.22.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0" name="Picture 2" descr="DSCN6395"/>
          <p:cNvPicPr>
            <a:picLocks noChangeAspect="1" noChangeArrowheads="1"/>
          </p:cNvPicPr>
          <p:nvPr/>
        </p:nvPicPr>
        <p:blipFill>
          <a:blip r:embed="rId2" cstate="print"/>
          <a:srcRect r="3465"/>
          <a:stretch>
            <a:fillRect/>
          </a:stretch>
        </p:blipFill>
        <p:spPr bwMode="auto">
          <a:xfrm>
            <a:off x="1489334" y="691679"/>
            <a:ext cx="4461062" cy="6166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1" name="Picture 3" descr="DSCN6398"/>
          <p:cNvPicPr>
            <a:picLocks noChangeAspect="1" noChangeArrowheads="1"/>
          </p:cNvPicPr>
          <p:nvPr/>
        </p:nvPicPr>
        <p:blipFill>
          <a:blip r:embed="rId3" cstate="print"/>
          <a:srcRect r="3465"/>
          <a:stretch>
            <a:fillRect/>
          </a:stretch>
        </p:blipFill>
        <p:spPr bwMode="auto">
          <a:xfrm>
            <a:off x="6454452" y="714317"/>
            <a:ext cx="4464495" cy="6171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108506989"/>
      </p:ext>
    </p:extLst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0"/>
            <a:ext cx="121888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15. The documents relative to opening the illusion for 1917 in colony of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Brichevo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of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Soroky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district by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Yanckel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Blumen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(NARM, f.6, inv.4, d.2131, p.25)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6" name="Picture 2" descr="DSCN52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5860" y="743674"/>
            <a:ext cx="4582243" cy="6114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7" name="Picture 3" descr="DSCN52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8428" y="708622"/>
            <a:ext cx="4608512" cy="6149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108506989"/>
      </p:ext>
    </p:extLst>
  </p:cSld>
  <p:clrMapOvr>
    <a:masterClrMapping/>
  </p:clrMapOvr>
  <p:transition spd="med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4942284" y="188640"/>
            <a:ext cx="2304256" cy="72008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SF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0" y="404664"/>
            <a:ext cx="1218882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                                                    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 PROJECT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«VOICES FROM THE PAST»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Informational and educational treasures of the National Archive of Moldova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850698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485900" y="4653136"/>
            <a:ext cx="9144001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ALLA CHASTINA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b="1" dirty="0" smtClean="0"/>
              <a:t> 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b="1" dirty="0" smtClean="0"/>
              <a:t>(MOLDOVA, KISHINAU)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b="1" dirty="0" smtClean="0"/>
              <a:t> 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577"/>
          <a:stretch>
            <a:fillRect/>
          </a:stretch>
        </p:blipFill>
        <p:spPr bwMode="auto">
          <a:xfrm>
            <a:off x="3790156" y="332656"/>
            <a:ext cx="4495034" cy="21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391325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4006180" y="0"/>
            <a:ext cx="4176464" cy="698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BESSARABIA.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XIX CENTURY   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BESSARABIAN 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JEWISH 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ARCHIVE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BIBLIOGRAPHICAL 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INDEX 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 three parts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E-publishing house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«KLIOSFERA»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KISHINEV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2014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8506989"/>
      </p:ext>
    </p:extLst>
  </p:cSld>
  <p:clrMapOvr>
    <a:masterClrMapping/>
  </p:clrMapOvr>
  <p:transition spd="med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756" y="1340768"/>
            <a:ext cx="5410200" cy="40638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5950396" y="1935416"/>
            <a:ext cx="5052985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cademyCTT"/>
              </a:rPr>
              <a:t>Thanks you for listening!</a:t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cademyCTT"/>
              </a:rPr>
            </a:br>
            <a:endParaRPr kumimoji="0" lang="en-US" sz="32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cademyCTT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cademyCTT"/>
              </a:rPr>
              <a:t/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cademyCTT"/>
              </a:rPr>
            </a:b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cademyCTT"/>
                <a:hlinkClick r:id="rId3"/>
              </a:rPr>
              <a:t>www.bessarabia.ru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cademyCTT"/>
              </a:rPr>
              <a:t> </a:t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cademyCTT"/>
              </a:rPr>
            </a:b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cademyCTT"/>
              </a:rPr>
              <a:t>chastinalla@gmail.com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 Narrow" pitchFamily="34" charset="0"/>
              </a:rPr>
              <a:t/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 Narrow" pitchFamily="34" charset="0"/>
              </a:rPr>
            </a:b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 Narrow" pitchFamily="34" charset="0"/>
              </a:rPr>
              <a:t/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 Narrow" pitchFamily="34" charset="0"/>
              </a:rPr>
            </a:br>
            <a:endParaRPr kumimoji="0" lang="en-US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8506989"/>
      </p:ext>
    </p:extLst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197868" y="-315416"/>
            <a:ext cx="9432033" cy="1371600"/>
          </a:xfrm>
        </p:spPr>
        <p:txBody>
          <a:bodyPr>
            <a:normAutofit/>
          </a:bodyPr>
          <a:lstStyle/>
          <a:p>
            <a:pPr lvl="0" algn="ctr"/>
            <a:r>
              <a:rPr lang="en-US" sz="2000" dirty="0" smtClean="0"/>
              <a:t>1. </a:t>
            </a:r>
            <a:r>
              <a:rPr lang="en-US" sz="2000" dirty="0" err="1" smtClean="0"/>
              <a:t>Bessarabian</a:t>
            </a:r>
            <a:r>
              <a:rPr lang="en-US" sz="2000" dirty="0" smtClean="0"/>
              <a:t> Provincial gazette, 1890.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en-US" sz="2000" dirty="0" smtClean="0"/>
              <a:t> About Kishinev fruit and grape vodka distillery of the merchant </a:t>
            </a:r>
            <a:r>
              <a:rPr lang="en-US" sz="2000" dirty="0" err="1" smtClean="0"/>
              <a:t>Eleazar</a:t>
            </a:r>
            <a:r>
              <a:rPr lang="en-US" sz="2000" dirty="0" smtClean="0"/>
              <a:t> </a:t>
            </a:r>
            <a:r>
              <a:rPr lang="en-US" sz="2000" dirty="0" err="1" smtClean="0"/>
              <a:t>Reidel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648" y="836712"/>
            <a:ext cx="5736740" cy="4300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" descr="DSCN50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2404" y="2204864"/>
            <a:ext cx="5953039" cy="446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10620685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780" y="0"/>
            <a:ext cx="11521280" cy="1371600"/>
          </a:xfrm>
        </p:spPr>
        <p:txBody>
          <a:bodyPr>
            <a:normAutofit/>
          </a:bodyPr>
          <a:lstStyle/>
          <a:p>
            <a:pPr lvl="0" algn="ctr"/>
            <a:r>
              <a:rPr lang="en-US" sz="2800" dirty="0" smtClean="0"/>
              <a:t>2.The newspaper’s advertisement about the </a:t>
            </a:r>
            <a:r>
              <a:rPr lang="en-US" sz="2800" dirty="0" err="1" smtClean="0"/>
              <a:t>Bessarabian</a:t>
            </a:r>
            <a:r>
              <a:rPr lang="en-US" sz="2800" dirty="0" smtClean="0"/>
              <a:t> steam brewery “</a:t>
            </a:r>
            <a:r>
              <a:rPr lang="en-US" sz="2800" dirty="0" err="1" smtClean="0"/>
              <a:t>Bergshloss</a:t>
            </a:r>
            <a:r>
              <a:rPr lang="en-US" sz="2800" dirty="0" smtClean="0"/>
              <a:t>”  belonged to Jewish entrepreneur </a:t>
            </a:r>
            <a:r>
              <a:rPr lang="en-US" sz="2800" dirty="0" err="1" smtClean="0"/>
              <a:t>Matus</a:t>
            </a:r>
            <a:r>
              <a:rPr lang="en-US" sz="2800" dirty="0" smtClean="0"/>
              <a:t> </a:t>
            </a:r>
            <a:r>
              <a:rPr lang="en-US" sz="2800" dirty="0" err="1" smtClean="0"/>
              <a:t>Kipervasser</a:t>
            </a:r>
            <a:r>
              <a:rPr lang="en-US" sz="2800" dirty="0" smtClean="0"/>
              <a:t>.</a:t>
            </a:r>
            <a:endParaRPr lang="ru-RU" sz="2800" dirty="0"/>
          </a:p>
        </p:txBody>
      </p:sp>
      <p:pic>
        <p:nvPicPr>
          <p:cNvPr id="8194" name="Picture 2" descr="DSCN63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5980" y="1259758"/>
            <a:ext cx="7344816" cy="5506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20698826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00303" y="0"/>
            <a:ext cx="122588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3.The Jew selling the doughnut-shaped bread roll at the market.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7171" name="Picture 3" descr="052 Еврей разносчик бублик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2164" y="619125"/>
            <a:ext cx="4867275" cy="623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6223807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77788" y="0"/>
            <a:ext cx="113191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4.The plan of the Jewish prier school “New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Klauz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” in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Soroky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for 1899.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(NARM, f.6, inv.4, d.54, p.109)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DSCN34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6180" y="986061"/>
            <a:ext cx="4401935" cy="5871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478160142"/>
      </p:ext>
    </p:extLst>
  </p:cSld>
  <p:clrMapOvr>
    <a:masterClrMapping/>
  </p:clrMapOvr>
  <p:transition spd="med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DSCN34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9916" y="110345"/>
            <a:ext cx="9001000" cy="6747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81425051"/>
      </p:ext>
    </p:extLst>
  </p:cSld>
  <p:clrMapOvr>
    <a:masterClrMapping/>
  </p:clrMapOvr>
  <p:transition spd="med">
    <p:pull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Рисунок 1" descr="http://free-time.md/images/herz_cligman/100_0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7068277" cy="53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DSCN46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7683" y="0"/>
            <a:ext cx="514114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61764" y="188640"/>
            <a:ext cx="669674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5.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Moisey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Kligman’s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house built for 1896 in Kishinev.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(NARM, f.153, inv.1, d.11, p.834)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0506655"/>
      </p:ext>
    </p:extLst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-242292" y="0"/>
            <a:ext cx="124311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6.The application of doctor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Blumenfeld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to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Bessarabian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Assembly of Nobility for confirming his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noble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origin for 1899 - 1905.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NARM, f.88, inv.2, d.6)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DSCN5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780" y="649484"/>
            <a:ext cx="4654253" cy="6208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DSCN5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2484" y="614443"/>
            <a:ext cx="4680520" cy="6243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65137111"/>
      </p:ext>
    </p:extLst>
  </p:cSld>
  <p:clrMapOvr>
    <a:masterClrMapping/>
  </p:clrMapOvr>
  <p:transition spd="med"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S102895261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Digital Blue Tunn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абочий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Рабочий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Digital Blue Tunn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абочий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Рабочий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Digital Blue Tunn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абочий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E257D54-B65D-4775-8A47-BF76CA13EE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TS102895261</Template>
  <TotalTime>0</TotalTime>
  <Words>399</Words>
  <Application>Microsoft Office PowerPoint</Application>
  <PresentationFormat>Произвольный</PresentationFormat>
  <Paragraphs>44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TS102895261</vt:lpstr>
      <vt:lpstr>“Bessarabian Jewish entrepreneurs  in 1870 – 1917–s”</vt:lpstr>
      <vt:lpstr>ALLA CHASTINA      (MOLDOVA, KISHINAU)    </vt:lpstr>
      <vt:lpstr>1. Bessarabian Provincial gazette, 1890.  About Kishinev fruit and grape vodka distillery of the merchant Eleazar Reidel </vt:lpstr>
      <vt:lpstr>2.The newspaper’s advertisement about the Bessarabian steam brewery “Bergshloss”  belonged to Jewish entrepreneur Matus Kipervasser.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2014-07-20T16:50:20Z</dcterms:created>
  <dcterms:modified xsi:type="dcterms:W3CDTF">2014-07-21T21:13:00Z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TC028952619991</vt:lpwstr>
  </property>
</Properties>
</file>