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Lst>
  <p:notesMasterIdLst>
    <p:notesMasterId r:id="rId24"/>
  </p:notesMasterIdLst>
  <p:sldIdLst>
    <p:sldId id="256" r:id="rId2"/>
    <p:sldId id="315" r:id="rId3"/>
    <p:sldId id="313" r:id="rId4"/>
    <p:sldId id="302" r:id="rId5"/>
    <p:sldId id="303" r:id="rId6"/>
    <p:sldId id="304" r:id="rId7"/>
    <p:sldId id="305" r:id="rId8"/>
    <p:sldId id="306" r:id="rId9"/>
    <p:sldId id="307" r:id="rId10"/>
    <p:sldId id="308" r:id="rId11"/>
    <p:sldId id="286" r:id="rId12"/>
    <p:sldId id="291" r:id="rId13"/>
    <p:sldId id="292" r:id="rId14"/>
    <p:sldId id="296" r:id="rId15"/>
    <p:sldId id="299" r:id="rId16"/>
    <p:sldId id="284" r:id="rId17"/>
    <p:sldId id="312" r:id="rId18"/>
    <p:sldId id="316" r:id="rId19"/>
    <p:sldId id="297" r:id="rId20"/>
    <p:sldId id="277" r:id="rId21"/>
    <p:sldId id="268" r:id="rId22"/>
    <p:sldId id="272" r:id="rId23"/>
  </p:sldIdLst>
  <p:sldSz cx="9144000" cy="6858000" type="screen4x3"/>
  <p:notesSz cx="92964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AAE979-EEB4-4F38-8192-529E395D3BBE}">
  <a:tblStyle styleId="{ACAAE979-EEB4-4F38-8192-529E395D3BB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53" autoAdjust="0"/>
    <p:restoredTop sz="94571" autoAdjust="0"/>
  </p:normalViewPr>
  <p:slideViewPr>
    <p:cSldViewPr snapToGrid="0">
      <p:cViewPr varScale="1">
        <p:scale>
          <a:sx n="84" d="100"/>
          <a:sy n="84" d="100"/>
        </p:scale>
        <p:origin x="112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029075" cy="342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p:nvPr/>
        </p:nvSpPr>
        <p:spPr>
          <a:xfrm>
            <a:off x="5265738" y="0"/>
            <a:ext cx="4029075" cy="342900"/>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5" name="Shape 5"/>
          <p:cNvSpPr>
            <a:spLocks noGrp="1" noRot="1" noChangeAspect="1"/>
          </p:cNvSpPr>
          <p:nvPr>
            <p:ph type="sldImg" idx="3"/>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930275" y="3257550"/>
            <a:ext cx="7435850" cy="3086100"/>
          </a:xfrm>
          <a:prstGeom prst="rect">
            <a:avLst/>
          </a:prstGeom>
          <a:noFill/>
          <a:ln>
            <a:noFill/>
          </a:ln>
        </p:spPr>
        <p:txBody>
          <a:bodyPr spcFirstLastPara="1" wrap="square" lIns="91425" tIns="91425" rIns="91425" bIns="91425" anchor="ctr"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p:nvPr/>
        </p:nvSpPr>
        <p:spPr>
          <a:xfrm>
            <a:off x="0" y="6513513"/>
            <a:ext cx="4029075" cy="3429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 name="Shape 8"/>
          <p:cNvSpPr txBox="1"/>
          <p:nvPr/>
        </p:nvSpPr>
        <p:spPr>
          <a:xfrm>
            <a:off x="5265738" y="6513513"/>
            <a:ext cx="4029075" cy="342900"/>
          </a:xfrm>
          <a:prstGeom prst="rect">
            <a:avLst/>
          </a:prstGeom>
          <a:noFill/>
          <a:ln>
            <a:noFill/>
          </a:ln>
        </p:spPr>
        <p:txBody>
          <a:bodyPr spcFirstLastPara="1" wrap="square" lIns="91425" tIns="91425" rIns="91425" bIns="91425" anchor="b" anchorCtr="0">
            <a:noAutofit/>
          </a:bodyPr>
          <a:lstStyle/>
          <a:p>
            <a:pPr marL="0" marR="0" lvl="0" indent="0" algn="r" rtl="0">
              <a:spcBef>
                <a:spcPts val="0"/>
              </a:spcBef>
              <a:spcAft>
                <a:spcPts val="0"/>
              </a:spcAft>
              <a:buNone/>
            </a:pPr>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30183995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 name="Shape 113"/>
          <p:cNvSpPr txBox="1">
            <a:spLocks noGrp="1"/>
          </p:cNvSpPr>
          <p:nvPr>
            <p:ph type="body" idx="1"/>
          </p:nvPr>
        </p:nvSpPr>
        <p:spPr>
          <a:xfrm>
            <a:off x="930275" y="3257550"/>
            <a:ext cx="743585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14" name="Shape 114"/>
          <p:cNvSpPr txBox="1"/>
          <p:nvPr/>
        </p:nvSpPr>
        <p:spPr>
          <a:xfrm>
            <a:off x="5265738" y="6513513"/>
            <a:ext cx="4029075"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300"/>
              <a:buFont typeface="Arial"/>
              <a:buNone/>
            </a:pPr>
            <a:r>
              <a:rPr lang="en-US" sz="1200">
                <a:solidFill>
                  <a:srgbClr val="000000"/>
                </a:solidFill>
                <a:latin typeface="Arial"/>
                <a:ea typeface="Arial"/>
                <a:cs typeface="Arial"/>
                <a:sym typeface="Arial"/>
              </a:rPr>
              <a:t>*</a:t>
            </a:r>
            <a:endParaRPr/>
          </a:p>
        </p:txBody>
      </p:sp>
    </p:spTree>
    <p:extLst>
      <p:ext uri="{BB962C8B-B14F-4D97-AF65-F5344CB8AC3E}">
        <p14:creationId xmlns:p14="http://schemas.microsoft.com/office/powerpoint/2010/main" val="107804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vertTitleAndTx" type="vertTitleAndTx">
  <p:cSld name="VERTICAL_TITLE_AND_VERTICAL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rot="5400000">
            <a:off x="4743450" y="2381249"/>
            <a:ext cx="5486399" cy="19431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body" idx="1"/>
          </p:nvPr>
        </p:nvSpPr>
        <p:spPr>
          <a:xfrm rot="5400000">
            <a:off x="781050" y="514349"/>
            <a:ext cx="5486399" cy="5676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vertTx" type="vertTx">
  <p:cSld name="VERTICAL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 name="Shape 34"/>
          <p:cNvSpPr txBox="1">
            <a:spLocks noGrp="1"/>
          </p:cNvSpPr>
          <p:nvPr>
            <p:ph type="body" idx="1"/>
          </p:nvPr>
        </p:nvSpPr>
        <p:spPr>
          <a:xfrm rot="5400000">
            <a:off x="2514599" y="152399"/>
            <a:ext cx="4114800" cy="7772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icTx" type="picTx">
  <p:cSld name="PICTURE_WITH_CAPTION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Shape 37"/>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bjTx" type="objTx">
  <p:cSld name="OBJECT_WITH_CAPTION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Only" type="titleOnly">
  <p:cSld name="TITLE_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woObj" type="twoObj">
  <p:cSld name="TWO_OBJECT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685800" y="1981200"/>
            <a:ext cx="38099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648200" y="1981200"/>
            <a:ext cx="38099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3FE8-9FE2-4F85-A17E-0FB4257B5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0B7AC8-E5E0-48AF-BA78-40ED59B1AE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976C6-6E1D-421D-917F-BAF513E6C7F8}"/>
              </a:ext>
            </a:extLst>
          </p:cNvPr>
          <p:cNvSpPr>
            <a:spLocks noGrp="1"/>
          </p:cNvSpPr>
          <p:nvPr>
            <p:ph type="dt" sz="half" idx="10"/>
          </p:nvPr>
        </p:nvSpPr>
        <p:spPr>
          <a:xfrm>
            <a:off x="628650" y="6356351"/>
            <a:ext cx="2057400" cy="365125"/>
          </a:xfrm>
          <a:prstGeom prst="rect">
            <a:avLst/>
          </a:prstGeom>
        </p:spPr>
        <p:txBody>
          <a:bodyPr/>
          <a:lstStyle/>
          <a:p>
            <a:fld id="{D4935986-6C73-401C-85EA-E515657E8A25}" type="datetimeFigureOut">
              <a:rPr lang="en-US" smtClean="0"/>
              <a:t>8/20/2018</a:t>
            </a:fld>
            <a:endParaRPr lang="en-US"/>
          </a:p>
        </p:txBody>
      </p:sp>
      <p:sp>
        <p:nvSpPr>
          <p:cNvPr id="5" name="Footer Placeholder 4">
            <a:extLst>
              <a:ext uri="{FF2B5EF4-FFF2-40B4-BE49-F238E27FC236}">
                <a16:creationId xmlns:a16="http://schemas.microsoft.com/office/drawing/2014/main" id="{65484D30-0659-47D1-9C45-BD3F33B8465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072C6-E8A6-4C46-A6BD-7C2D1DE1C76C}"/>
              </a:ext>
            </a:extLst>
          </p:cNvPr>
          <p:cNvSpPr>
            <a:spLocks noGrp="1"/>
          </p:cNvSpPr>
          <p:nvPr>
            <p:ph type="sldNum" sz="quarter" idx="12"/>
          </p:nvPr>
        </p:nvSpPr>
        <p:spPr>
          <a:xfrm>
            <a:off x="6457950" y="6356351"/>
            <a:ext cx="2057400" cy="365125"/>
          </a:xfrm>
          <a:prstGeom prst="rect">
            <a:avLst/>
          </a:prstGeom>
        </p:spPr>
        <p:txBody>
          <a:bodyPr/>
          <a:lstStyle/>
          <a:p>
            <a:fld id="{32863C96-47DC-40BC-A180-A11301C20F72}" type="slidenum">
              <a:rPr lang="en-US" smtClean="0"/>
              <a:t>‹#›</a:t>
            </a:fld>
            <a:endParaRPr lang="en-US"/>
          </a:p>
        </p:txBody>
      </p:sp>
    </p:spTree>
    <p:extLst>
      <p:ext uri="{BB962C8B-B14F-4D97-AF65-F5344CB8AC3E}">
        <p14:creationId xmlns:p14="http://schemas.microsoft.com/office/powerpoint/2010/main" val="295595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Shape 12"/>
          <p:cNvSpPr txBox="1"/>
          <p:nvPr/>
        </p:nvSpPr>
        <p:spPr>
          <a:xfrm>
            <a:off x="685800" y="6248400"/>
            <a:ext cx="19050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800">
              <a:solidFill>
                <a:srgbClr val="104B7D"/>
              </a:solidFill>
              <a:latin typeface="Arial"/>
              <a:ea typeface="Arial"/>
              <a:cs typeface="Arial"/>
              <a:sym typeface="Arial"/>
            </a:endParaRPr>
          </a:p>
        </p:txBody>
      </p:sp>
      <p:sp>
        <p:nvSpPr>
          <p:cNvPr id="13" name="Shape 13"/>
          <p:cNvSpPr txBox="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800">
              <a:solidFill>
                <a:srgbClr val="104B7D"/>
              </a:solidFill>
              <a:latin typeface="Arial"/>
              <a:ea typeface="Arial"/>
              <a:cs typeface="Arial"/>
              <a:sym typeface="Arial"/>
            </a:endParaRPr>
          </a:p>
        </p:txBody>
      </p:sp>
      <p:sp>
        <p:nvSpPr>
          <p:cNvPr id="14" name="Shape 14"/>
          <p:cNvSpPr txBox="1"/>
          <p:nvPr/>
        </p:nvSpPr>
        <p:spPr>
          <a:xfrm>
            <a:off x="6553200" y="6248400"/>
            <a:ext cx="1905000" cy="457200"/>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None/>
            </a:pPr>
            <a:endParaRPr sz="1400">
              <a:solidFill>
                <a:srgbClr val="104B7D"/>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jewishgen.org/Bessarabia" TargetMode="External"/><Relationship Id="rId4" Type="http://schemas.openxmlformats.org/officeDocument/2006/relationships/hyperlink" Target="mailto:yefimk@Verizon.ne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ru.oants.wikia.com/wiki/%D0%A4%D0%BE%D0%BD%D0%B4_2" TargetMode="External"/><Relationship Id="rId2" Type="http://schemas.openxmlformats.org/officeDocument/2006/relationships/hyperlink" Target="http://ru.oants.wikia.com/wiki/&#1053;&#1072;&#1094;&#1080;&#1086;&#1085;&#1072;&#1083;&#1100;&#1085;&#1099;&#1081;_&#1072;&#1088;&#1093;&#1080;&#1074;_&#1056;&#1077;&#1089;&#1087;&#1091;&#1073;&#1083;&#1080;&#1082;&#1080;_&#1052;&#1086;&#1083;&#1076;&#1086;&#1074;&#1072;" TargetMode="External"/><Relationship Id="rId1" Type="http://schemas.openxmlformats.org/officeDocument/2006/relationships/slideLayout" Target="../slideLayouts/slideLayout8.xml"/><Relationship Id="rId4" Type="http://schemas.openxmlformats.org/officeDocument/2006/relationships/hyperlink" Target="https://www.familysearch.org/ark:/61903/3:1:3QS7-99QM-VH9J?mode=g&amp;cc=198580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www.jewishgen.org/Bessarabia/files/conferences/2012/Alla%20Chastina%20Moldova.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jewishgen.org/bessarabia/files/projects/34NationalArchiveMoldova/KaushanyExcerpt.pdf"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jewishgen.org/bessarabia/TPL_Base.asp?id=23" TargetMode="External"/><Relationship Id="rId2" Type="http://schemas.openxmlformats.org/officeDocument/2006/relationships/hyperlink" Target="https://www.jewishgen.org/bessarabia/files/projects/34NationalArchiveMoldova/NationalArchiveMoldova1.pdf" TargetMode="External"/><Relationship Id="rId1" Type="http://schemas.openxmlformats.org/officeDocument/2006/relationships/slideLayout" Target="../slideLayouts/slideLayout8.xml"/><Relationship Id="rId4" Type="http://schemas.openxmlformats.org/officeDocument/2006/relationships/hyperlink" Target="http://www.rtrfoundation.org/uk1.s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bessarabia.ru/" TargetMode="External"/><Relationship Id="rId13" Type="http://schemas.openxmlformats.org/officeDocument/2006/relationships/hyperlink" Target="http://www.centropa.org/" TargetMode="External"/><Relationship Id="rId3" Type="http://schemas.openxmlformats.org/officeDocument/2006/relationships/hyperlink" Target="http://picasaweb.google.com/106995678358404531836" TargetMode="External"/><Relationship Id="rId7" Type="http://schemas.openxmlformats.org/officeDocument/2006/relationships/hyperlink" Target="http://www.jewishmemory.md/eng/" TargetMode="External"/><Relationship Id="rId12" Type="http://schemas.openxmlformats.org/officeDocument/2006/relationships/hyperlink" Target="http://en.wikipedia.org/wiki/Category:Bessarabian_Jews" TargetMode="External"/><Relationship Id="rId2" Type="http://schemas.openxmlformats.org/officeDocument/2006/relationships/hyperlink" Target="http://www.jewishgen.org/bessarabia" TargetMode="External"/><Relationship Id="rId16" Type="http://schemas.openxmlformats.org/officeDocument/2006/relationships/hyperlink" Target="http://www.nekropol.com/Holokost.htm" TargetMode="External"/><Relationship Id="rId1" Type="http://schemas.openxmlformats.org/officeDocument/2006/relationships/slideLayout" Target="../slideLayouts/slideLayout8.xml"/><Relationship Id="rId6" Type="http://schemas.openxmlformats.org/officeDocument/2006/relationships/hyperlink" Target="http://www.monument.sit.md/" TargetMode="External"/><Relationship Id="rId11" Type="http://schemas.openxmlformats.org/officeDocument/2006/relationships/hyperlink" Target="http://www.pavetex.md/" TargetMode="External"/><Relationship Id="rId5" Type="http://schemas.openxmlformats.org/officeDocument/2006/relationships/hyperlink" Target="http://oldchisinau.com/" TargetMode="External"/><Relationship Id="rId15" Type="http://schemas.openxmlformats.org/officeDocument/2006/relationships/hyperlink" Target="http://www.obd-memorial.ru/html/index.html" TargetMode="External"/><Relationship Id="rId10" Type="http://schemas.openxmlformats.org/officeDocument/2006/relationships/hyperlink" Target="http://commons.wikimedia.org/wiki/Category:Maps_of_the_history_of_Moldova" TargetMode="External"/><Relationship Id="rId4" Type="http://schemas.openxmlformats.org/officeDocument/2006/relationships/hyperlink" Target="http://www.dorledor.info/" TargetMode="External"/><Relationship Id="rId9" Type="http://schemas.openxmlformats.org/officeDocument/2006/relationships/hyperlink" Target="http://www.jewishencyclopedia.com/articles/3185-bessarabia" TargetMode="External"/><Relationship Id="rId14" Type="http://schemas.openxmlformats.org/officeDocument/2006/relationships/hyperlink" Target="http://www.wwii-photos-maps.com/bessarabianmaps/index.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mailto:arhiva.national@gmail.co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3" name="Rectangle 2"/>
          <p:cNvSpPr/>
          <p:nvPr/>
        </p:nvSpPr>
        <p:spPr>
          <a:xfrm>
            <a:off x="1371598" y="2148134"/>
            <a:ext cx="6400799" cy="1415772"/>
          </a:xfrm>
          <a:prstGeom prst="rect">
            <a:avLst/>
          </a:prstGeom>
        </p:spPr>
        <p:txBody>
          <a:bodyPr wrap="square">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Moldovan Archives:</a:t>
            </a:r>
          </a:p>
          <a:p>
            <a:pPr algn="ctr"/>
            <a:r>
              <a:rPr lang="en-US" sz="2000" b="1" i="1" dirty="0">
                <a:solidFill>
                  <a:schemeClr val="bg1"/>
                </a:solidFill>
                <a:latin typeface="Times New Roman" panose="02020603050405020304" pitchFamily="18" charset="0"/>
                <a:cs typeface="Times New Roman" panose="02020603050405020304" pitchFamily="18" charset="0"/>
              </a:rPr>
              <a:t>What information we can find </a:t>
            </a:r>
            <a:br>
              <a:rPr lang="en-US" sz="2000" b="1" i="1" dirty="0">
                <a:solidFill>
                  <a:schemeClr val="bg1"/>
                </a:solidFill>
                <a:latin typeface="Times New Roman" panose="02020603050405020304" pitchFamily="18" charset="0"/>
                <a:cs typeface="Times New Roman" panose="02020603050405020304" pitchFamily="18" charset="0"/>
              </a:rPr>
            </a:br>
            <a:r>
              <a:rPr lang="en-US" sz="2000" b="1" i="1" dirty="0">
                <a:solidFill>
                  <a:schemeClr val="bg1"/>
                </a:solidFill>
                <a:latin typeface="Times New Roman" panose="02020603050405020304" pitchFamily="18" charset="0"/>
                <a:cs typeface="Times New Roman" panose="02020603050405020304" pitchFamily="18" charset="0"/>
              </a:rPr>
              <a:t>in addition to Vital records and Revision Lists</a:t>
            </a:r>
            <a:br>
              <a:rPr lang="en-US" i="1" dirty="0">
                <a:solidFill>
                  <a:schemeClr val="bg2"/>
                </a:solidFill>
              </a:rPr>
            </a:br>
            <a:endParaRPr lang="en-US" i="1" dirty="0">
              <a:solidFill>
                <a:schemeClr val="bg2"/>
              </a:solidFill>
            </a:endParaRPr>
          </a:p>
        </p:txBody>
      </p:sp>
      <p:sp>
        <p:nvSpPr>
          <p:cNvPr id="5" name="Rectangle 4"/>
          <p:cNvSpPr/>
          <p:nvPr/>
        </p:nvSpPr>
        <p:spPr>
          <a:xfrm>
            <a:off x="400050" y="3502351"/>
            <a:ext cx="8191500" cy="1754326"/>
          </a:xfrm>
          <a:prstGeom prst="rect">
            <a:avLst/>
          </a:prstGeom>
        </p:spPr>
        <p:txBody>
          <a:bodyPr wrap="square">
            <a:spAutoFit/>
          </a:bodyPr>
          <a:lstStyle/>
          <a:p>
            <a:pPr algn="ctr"/>
            <a:r>
              <a:rPr lang="en-US" sz="2000" b="1" dirty="0" err="1">
                <a:solidFill>
                  <a:schemeClr val="bg1"/>
                </a:solidFill>
              </a:rPr>
              <a:t>Yefim</a:t>
            </a:r>
            <a:r>
              <a:rPr lang="en-US" sz="2000" b="1" dirty="0">
                <a:solidFill>
                  <a:schemeClr val="bg1"/>
                </a:solidFill>
              </a:rPr>
              <a:t> A. </a:t>
            </a:r>
            <a:r>
              <a:rPr lang="en-US" sz="2000" b="1" dirty="0" err="1">
                <a:solidFill>
                  <a:schemeClr val="bg1"/>
                </a:solidFill>
              </a:rPr>
              <a:t>Kogan</a:t>
            </a:r>
            <a:endParaRPr lang="en-US" sz="2000" b="1" dirty="0">
              <a:solidFill>
                <a:schemeClr val="bg1"/>
              </a:solidFill>
            </a:endParaRPr>
          </a:p>
          <a:p>
            <a:pPr algn="ctr"/>
            <a:r>
              <a:rPr lang="en-US" sz="2000" b="1" i="1" dirty="0">
                <a:solidFill>
                  <a:schemeClr val="bg1"/>
                </a:solidFill>
                <a:hlinkClick r:id="rId4"/>
              </a:rPr>
              <a:t>yefimk@verizon.net</a:t>
            </a:r>
            <a:endParaRPr lang="en-US" sz="2000" b="1" i="1" dirty="0">
              <a:solidFill>
                <a:schemeClr val="bg1"/>
              </a:solidFill>
            </a:endParaRPr>
          </a:p>
          <a:p>
            <a:pPr algn="ctr"/>
            <a:endParaRPr lang="en-US" sz="2000" b="1" dirty="0">
              <a:solidFill>
                <a:schemeClr val="bg1"/>
              </a:solidFill>
            </a:endParaRPr>
          </a:p>
          <a:p>
            <a:pPr algn="ctr"/>
            <a:r>
              <a:rPr lang="en-US" sz="2000" b="1" i="1" dirty="0" err="1">
                <a:solidFill>
                  <a:schemeClr val="bg1"/>
                </a:solidFill>
              </a:rPr>
              <a:t>JewishGen</a:t>
            </a:r>
            <a:r>
              <a:rPr lang="en-US" sz="2000" b="1" i="1" dirty="0">
                <a:solidFill>
                  <a:schemeClr val="bg1"/>
                </a:solidFill>
              </a:rPr>
              <a:t> Bessarabia SIG Leader and Coordinator</a:t>
            </a:r>
            <a:br>
              <a:rPr lang="en-US" dirty="0"/>
            </a:br>
            <a:r>
              <a:rPr lang="en-US" u="sng" dirty="0">
                <a:hlinkClick r:id="rId5"/>
              </a:rPr>
              <a:t>www.jewishgen.org/Bessarabia</a:t>
            </a:r>
            <a:endParaRPr lang="en-US" dirty="0"/>
          </a:p>
          <a:p>
            <a:pPr algn="ctr"/>
            <a:endParaRPr lang="en-US" dirty="0"/>
          </a:p>
        </p:txBody>
      </p:sp>
      <p:sp>
        <p:nvSpPr>
          <p:cNvPr id="7" name="Rectangle 6"/>
          <p:cNvSpPr/>
          <p:nvPr/>
        </p:nvSpPr>
        <p:spPr>
          <a:xfrm>
            <a:off x="1510935" y="5137541"/>
            <a:ext cx="1975216" cy="861774"/>
          </a:xfrm>
          <a:prstGeom prst="rect">
            <a:avLst/>
          </a:prstGeom>
        </p:spPr>
        <p:txBody>
          <a:bodyPr wrap="square">
            <a:spAutoFit/>
          </a:bodyPr>
          <a:lstStyle/>
          <a:p>
            <a:pPr algn="ctr"/>
            <a:endParaRPr lang="en-US" sz="1800" b="1" dirty="0">
              <a:solidFill>
                <a:srgbClr val="949C50"/>
              </a:solidFill>
              <a:latin typeface="Arial" panose="020B0604020202020204" pitchFamily="34" charset="0"/>
            </a:endParaRPr>
          </a:p>
          <a:p>
            <a:pPr algn="ctr"/>
            <a:r>
              <a:rPr lang="en-US" sz="1800" b="1" dirty="0">
                <a:solidFill>
                  <a:srgbClr val="949C50"/>
                </a:solidFill>
                <a:latin typeface="Arial" panose="020B0604020202020204" pitchFamily="34" charset="0"/>
              </a:rPr>
              <a:t>August 6, 2018 </a:t>
            </a:r>
            <a:br>
              <a:rPr lang="en-US" dirty="0"/>
            </a:br>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5370" y="5137541"/>
            <a:ext cx="5328630" cy="1011075"/>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70219"/>
            <a:ext cx="7772400" cy="3773905"/>
          </a:xfrm>
        </p:spPr>
        <p:txBody>
          <a:bodyPr>
            <a:normAutofit/>
          </a:bodyPr>
          <a:lstStyle/>
          <a:p>
            <a:pPr marL="0" indent="0"/>
            <a:r>
              <a:rPr lang="en-US" dirty="0" err="1"/>
              <a:t>Fonds</a:t>
            </a:r>
            <a:r>
              <a:rPr lang="en-US" dirty="0"/>
              <a:t> from Archive online:</a:t>
            </a:r>
          </a:p>
          <a:p>
            <a:pPr marL="0" indent="0"/>
            <a:r>
              <a:rPr lang="en-US" sz="1600" dirty="0">
                <a:hlinkClick r:id="rId2"/>
              </a:rPr>
              <a:t>http://ru.oants.wikia.com/wiki/</a:t>
            </a:r>
            <a:r>
              <a:rPr lang="ru-RU" sz="1600" dirty="0">
                <a:hlinkClick r:id="rId2"/>
              </a:rPr>
              <a:t>Национальный_архив_Республики_Молдова</a:t>
            </a:r>
            <a:endParaRPr lang="en-US" sz="1600" dirty="0"/>
          </a:p>
          <a:p>
            <a:pPr marL="0" indent="0"/>
            <a:endParaRPr lang="en-US" sz="1600" dirty="0"/>
          </a:p>
          <a:p>
            <a:pPr marL="0" indent="0"/>
            <a:r>
              <a:rPr lang="en-US" dirty="0"/>
              <a:t>Fond #2</a:t>
            </a:r>
          </a:p>
          <a:p>
            <a:pPr marL="0" indent="0"/>
            <a:r>
              <a:rPr lang="en-US" dirty="0">
                <a:hlinkClick r:id="rId3"/>
              </a:rPr>
              <a:t>http://ru.oants.wikia.com/wiki/%D0%A4%D0%BE%D0%BD%D0%B4_2</a:t>
            </a:r>
            <a:endParaRPr lang="en-US" dirty="0"/>
          </a:p>
          <a:p>
            <a:pPr marL="0" indent="0"/>
            <a:endParaRPr lang="en-US" dirty="0"/>
          </a:p>
          <a:p>
            <a:pPr marL="0" indent="0"/>
            <a:r>
              <a:rPr lang="en-US" dirty="0"/>
              <a:t>Inventory #6703</a:t>
            </a:r>
          </a:p>
          <a:p>
            <a:pPr marL="0" indent="0"/>
            <a:r>
              <a:rPr lang="en-US" dirty="0">
                <a:hlinkClick r:id="rId4"/>
              </a:rPr>
              <a:t>https://www.familysearch.org/ark:/61903/3:1:3QS7-99QM-VH9J?mode=g&amp;cc=1985804</a:t>
            </a:r>
            <a:endParaRPr lang="en-US" dirty="0"/>
          </a:p>
          <a:p>
            <a:pPr marL="0" indent="0"/>
            <a:endParaRPr lang="en-US" dirty="0"/>
          </a:p>
          <a:p>
            <a:pPr marL="0" indent="0"/>
            <a:endParaRPr lang="en-US" dirty="0"/>
          </a:p>
          <a:p>
            <a:pPr marL="0" indent="0"/>
            <a:endParaRPr lang="en-US" dirty="0"/>
          </a:p>
          <a:p>
            <a:pPr marL="0" indent="0"/>
            <a:r>
              <a:rPr lang="en-US" dirty="0"/>
              <a:t>Some of the fonds are connected to FHL records.  This is a new feature at the connection between NARM and FHL.</a:t>
            </a:r>
          </a:p>
          <a:p>
            <a:pPr marL="0" indent="0"/>
            <a:endParaRPr lang="en-US" dirty="0"/>
          </a:p>
        </p:txBody>
      </p:sp>
      <p:sp>
        <p:nvSpPr>
          <p:cNvPr id="4" name="Slide Number Placeholder 3"/>
          <p:cNvSpPr>
            <a:spLocks noGrp="1"/>
          </p:cNvSpPr>
          <p:nvPr>
            <p:ph type="sldNum" sz="quarter" idx="12"/>
          </p:nvPr>
        </p:nvSpPr>
        <p:spPr/>
        <p:txBody>
          <a:bodyPr/>
          <a:lstStyle/>
          <a:p>
            <a:fld id="{462FCA48-A5ED-45FF-9900-9A5D8CFC5DEF}" type="slidenum">
              <a:rPr lang="en-US" smtClean="0"/>
              <a:t>10</a:t>
            </a:fld>
            <a:endParaRPr lang="en-US" dirty="0"/>
          </a:p>
        </p:txBody>
      </p:sp>
      <p:sp>
        <p:nvSpPr>
          <p:cNvPr id="5" name="Title 1">
            <a:extLst>
              <a:ext uri="{FF2B5EF4-FFF2-40B4-BE49-F238E27FC236}">
                <a16:creationId xmlns:a16="http://schemas.microsoft.com/office/drawing/2014/main" id="{BFEE7B73-41A6-4F53-A75E-5AEB38360591}"/>
              </a:ext>
            </a:extLst>
          </p:cNvPr>
          <p:cNvSpPr txBox="1">
            <a:spLocks/>
          </p:cNvSpPr>
          <p:nvPr/>
        </p:nvSpPr>
        <p:spPr>
          <a:xfrm>
            <a:off x="628650" y="1131095"/>
            <a:ext cx="7886700" cy="22689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75"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234187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00" y="1579336"/>
            <a:ext cx="8210550" cy="4598180"/>
          </a:xfrm>
        </p:spPr>
        <p:txBody>
          <a:bodyPr/>
          <a:lstStyle/>
          <a:p>
            <a:pPr marL="0" indent="0"/>
            <a:r>
              <a:rPr lang="en-US" sz="2000" b="1" dirty="0">
                <a:latin typeface="Times New Roman" panose="02020603050405020304" pitchFamily="18" charset="0"/>
                <a:cs typeface="Times New Roman" panose="02020603050405020304" pitchFamily="18" charset="0"/>
              </a:rPr>
              <a:t>Jewish records – records about individuals or Jewish institutions</a:t>
            </a:r>
          </a:p>
          <a:p>
            <a:pPr marL="0" indent="0"/>
            <a:endParaRPr lang="en-US" sz="2000"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There are many sources telling us about Jewish material at the Archives:</a:t>
            </a:r>
          </a:p>
          <a:p>
            <a:pPr marL="0" indent="0"/>
            <a:endParaRPr lang="en-US" dirty="0">
              <a:latin typeface="Times New Roman" panose="02020603050405020304" pitchFamily="18" charset="0"/>
              <a:cs typeface="Times New Roman" panose="02020603050405020304" pitchFamily="18" charset="0"/>
            </a:endParaRPr>
          </a:p>
          <a:p>
            <a:pPr lvl="1">
              <a:buFontTx/>
              <a:buChar char="-"/>
            </a:pPr>
            <a:r>
              <a:rPr lang="en-US" sz="3200" dirty="0">
                <a:latin typeface="Times New Roman" panose="02020603050405020304" pitchFamily="18" charset="0"/>
                <a:cs typeface="Times New Roman" panose="02020603050405020304" pitchFamily="18" charset="0"/>
              </a:rPr>
              <a:t>Researchers from Moldova;</a:t>
            </a:r>
          </a:p>
          <a:p>
            <a:pPr lvl="1">
              <a:buFontTx/>
              <a:buChar char="-"/>
            </a:pPr>
            <a:r>
              <a:rPr lang="en-US" sz="3200" dirty="0">
                <a:latin typeface="Times New Roman" panose="02020603050405020304" pitchFamily="18" charset="0"/>
                <a:cs typeface="Times New Roman" panose="02020603050405020304" pitchFamily="18" charset="0"/>
              </a:rPr>
              <a:t>Family Search (Salt Lake City);</a:t>
            </a:r>
          </a:p>
          <a:p>
            <a:pPr lvl="1">
              <a:buFontTx/>
              <a:buChar char="-"/>
            </a:pPr>
            <a:r>
              <a:rPr lang="en-US" sz="3200" dirty="0">
                <a:latin typeface="Times New Roman" panose="02020603050405020304" pitchFamily="18" charset="0"/>
                <a:cs typeface="Times New Roman" panose="02020603050405020304" pitchFamily="18" charset="0"/>
              </a:rPr>
              <a:t>Miriam Weiner’s research, book and collection;</a:t>
            </a:r>
          </a:p>
          <a:p>
            <a:pPr lvl="1">
              <a:buFontTx/>
              <a:buChar char="-"/>
            </a:pPr>
            <a:r>
              <a:rPr lang="en-US" sz="3200" dirty="0">
                <a:latin typeface="Times New Roman" panose="02020603050405020304" pitchFamily="18" charset="0"/>
                <a:cs typeface="Times New Roman" panose="02020603050405020304" pitchFamily="18" charset="0"/>
              </a:rPr>
              <a:t>Internet resources</a:t>
            </a:r>
          </a:p>
        </p:txBody>
      </p:sp>
      <p:sp>
        <p:nvSpPr>
          <p:cNvPr id="4" name="Slide Number Placeholder 3"/>
          <p:cNvSpPr>
            <a:spLocks noGrp="1"/>
          </p:cNvSpPr>
          <p:nvPr>
            <p:ph type="sldNum" sz="quarter" idx="12"/>
          </p:nvPr>
        </p:nvSpPr>
        <p:spPr/>
        <p:txBody>
          <a:bodyPr/>
          <a:lstStyle/>
          <a:p>
            <a:fld id="{462FCA48-A5ED-45FF-9900-9A5D8CFC5DEF}" type="slidenum">
              <a:rPr lang="en-US" smtClean="0"/>
              <a:t>11</a:t>
            </a:fld>
            <a:endParaRPr lang="en-US" dirty="0"/>
          </a:p>
        </p:txBody>
      </p:sp>
      <p:sp>
        <p:nvSpPr>
          <p:cNvPr id="5" name="Title 1">
            <a:extLst>
              <a:ext uri="{FF2B5EF4-FFF2-40B4-BE49-F238E27FC236}">
                <a16:creationId xmlns:a16="http://schemas.microsoft.com/office/drawing/2014/main" id="{BFEE7B73-41A6-4F53-A75E-5AEB38360591}"/>
              </a:ext>
            </a:extLst>
          </p:cNvPr>
          <p:cNvSpPr txBox="1">
            <a:spLocks/>
          </p:cNvSpPr>
          <p:nvPr/>
        </p:nvSpPr>
        <p:spPr>
          <a:xfrm>
            <a:off x="628650" y="1131095"/>
            <a:ext cx="7886700" cy="22689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75"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2450182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85913"/>
            <a:ext cx="7886700" cy="3904060"/>
          </a:xfrm>
        </p:spPr>
        <p:txBody>
          <a:bodyPr>
            <a:normAutofit/>
          </a:bodyPr>
          <a:lstStyle/>
          <a:p>
            <a:pPr marL="0" indent="0"/>
            <a:r>
              <a:rPr lang="en-US" sz="2000" b="1" dirty="0">
                <a:latin typeface="Times New Roman" panose="02020603050405020304" pitchFamily="18" charset="0"/>
                <a:cs typeface="Times New Roman" panose="02020603050405020304" pitchFamily="18" charset="0"/>
              </a:rPr>
              <a:t>Researchers from Moldova:</a:t>
            </a:r>
          </a:p>
          <a:p>
            <a:pPr marL="0" indent="0"/>
            <a:endParaRPr lang="en-US" sz="2000"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In 2012 at the Jewish Genealogical conference in Paris, Bessarabia SIG invited a guest speaker from Kishinev, </a:t>
            </a:r>
            <a:r>
              <a:rPr lang="en-US" sz="2000" dirty="0" err="1">
                <a:latin typeface="Times New Roman" panose="02020603050405020304" pitchFamily="18" charset="0"/>
                <a:cs typeface="Times New Roman" panose="02020603050405020304" pitchFamily="18" charset="0"/>
              </a:rPr>
              <a:t>Alla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Chastina</a:t>
            </a:r>
            <a:r>
              <a:rPr lang="en-US" sz="2000" dirty="0">
                <a:latin typeface="Times New Roman" panose="02020603050405020304" pitchFamily="18" charset="0"/>
                <a:cs typeface="Times New Roman" panose="02020603050405020304" pitchFamily="18" charset="0"/>
              </a:rPr>
              <a:t>.  One of her presentations was:  Archival Documents Relating to Jewish Roots in Moldova (former Bessarabia).  </a:t>
            </a:r>
          </a:p>
          <a:p>
            <a:pPr marL="0" indent="0"/>
            <a:endParaRPr lang="en-US" sz="2000"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You can read her presentation at Bessarabia SIG website: </a:t>
            </a:r>
            <a:r>
              <a:rPr lang="en-US" sz="2000" u="sng" dirty="0">
                <a:latin typeface="Times New Roman" panose="02020603050405020304" pitchFamily="18" charset="0"/>
                <a:cs typeface="Times New Roman" panose="02020603050405020304" pitchFamily="18" charset="0"/>
                <a:hlinkClick r:id="rId2"/>
              </a:rPr>
              <a:t>https://www.jewishgen.org/Bessarabia/files/conferences/2012/Alla%20Chastina%20Moldova.pdf</a:t>
            </a:r>
            <a:endParaRPr lang="en-US" sz="2000" u="sng" dirty="0">
              <a:latin typeface="Times New Roman" panose="02020603050405020304" pitchFamily="18" charset="0"/>
              <a:cs typeface="Times New Roman" panose="02020603050405020304" pitchFamily="18" charset="0"/>
            </a:endParaRPr>
          </a:p>
          <a:p>
            <a:pPr marL="0" indent="0"/>
            <a:endParaRPr lang="en-US" dirty="0">
              <a:latin typeface="Times New Roman" panose="02020603050405020304" pitchFamily="18" charset="0"/>
              <a:cs typeface="Times New Roman" panose="02020603050405020304" pitchFamily="18" charset="0"/>
            </a:endParaRPr>
          </a:p>
          <a:p>
            <a:pPr marL="0" indent="0"/>
            <a:endParaRPr lang="en-US" sz="27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62FCA48-A5ED-45FF-9900-9A5D8CFC5DEF}" type="slidenum">
              <a:rPr lang="en-US" smtClean="0"/>
              <a:t>12</a:t>
            </a:fld>
            <a:endParaRPr lang="en-US" dirty="0"/>
          </a:p>
        </p:txBody>
      </p:sp>
      <p:sp>
        <p:nvSpPr>
          <p:cNvPr id="5" name="Title 1">
            <a:extLst>
              <a:ext uri="{FF2B5EF4-FFF2-40B4-BE49-F238E27FC236}">
                <a16:creationId xmlns:a16="http://schemas.microsoft.com/office/drawing/2014/main" id="{BFEE7B73-41A6-4F53-A75E-5AEB38360591}"/>
              </a:ext>
            </a:extLst>
          </p:cNvPr>
          <p:cNvSpPr>
            <a:spLocks noGrp="1"/>
          </p:cNvSpPr>
          <p:nvPr>
            <p:ph type="title"/>
          </p:nvPr>
        </p:nvSpPr>
        <p:spPr>
          <a:xfrm>
            <a:off x="628650" y="1131095"/>
            <a:ext cx="7886700" cy="226898"/>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1899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16528"/>
            <a:ext cx="7886700" cy="3873444"/>
          </a:xfrm>
        </p:spPr>
        <p:txBody>
          <a:bodyPr/>
          <a:lstStyle/>
          <a:p>
            <a:pPr marL="0" indent="0"/>
            <a:r>
              <a:rPr lang="en-US" sz="2000" b="1" dirty="0">
                <a:latin typeface="Times New Roman" panose="02020603050405020304" pitchFamily="18" charset="0"/>
                <a:cs typeface="Times New Roman" panose="02020603050405020304" pitchFamily="18" charset="0"/>
              </a:rPr>
              <a:t>Researchers from Moldova:</a:t>
            </a:r>
          </a:p>
          <a:p>
            <a:pPr marL="0" indent="0"/>
            <a:endParaRPr lang="en-US" sz="2000" b="1"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Project</a:t>
            </a:r>
            <a:r>
              <a:rPr lang="en-US" sz="2000" b="1" dirty="0">
                <a:latin typeface="Times New Roman" panose="02020603050405020304" pitchFamily="18" charset="0"/>
                <a:cs typeface="Times New Roman" panose="02020603050405020304" pitchFamily="18" charset="0"/>
              </a:rPr>
              <a:t> “Voice from the Past”,</a:t>
            </a:r>
            <a:r>
              <a:rPr lang="en-US" sz="2000" dirty="0">
                <a:latin typeface="Times New Roman" panose="02020603050405020304" pitchFamily="18" charset="0"/>
                <a:cs typeface="Times New Roman" panose="02020603050405020304" pitchFamily="18" charset="0"/>
              </a:rPr>
              <a:t> is under way in Republic of Moldova, most likely, it is administered by Academy of Science.  This project is similar to what was done in St. Petersburg and Moscow, where several books were published on Jewish Material in these archives. See publications below.  Sample for the materials on one </a:t>
            </a:r>
            <a:r>
              <a:rPr lang="en-US" sz="2000" dirty="0" err="1">
                <a:latin typeface="Times New Roman" panose="02020603050405020304" pitchFamily="18" charset="0"/>
                <a:cs typeface="Times New Roman" panose="02020603050405020304" pitchFamily="18" charset="0"/>
              </a:rPr>
              <a:t>shteitl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Kaushany</a:t>
            </a:r>
            <a:r>
              <a:rPr lang="en-US" sz="2000" dirty="0">
                <a:latin typeface="Times New Roman" panose="02020603050405020304" pitchFamily="18" charset="0"/>
                <a:cs typeface="Times New Roman" panose="02020603050405020304" pitchFamily="18" charset="0"/>
              </a:rPr>
              <a:t>:</a:t>
            </a:r>
          </a:p>
          <a:p>
            <a:pPr marL="0" indent="0"/>
            <a:r>
              <a:rPr lang="en-US" sz="2000" u="sng" dirty="0">
                <a:latin typeface="Times New Roman" panose="02020603050405020304" pitchFamily="18" charset="0"/>
                <a:cs typeface="Times New Roman" panose="02020603050405020304" pitchFamily="18" charset="0"/>
                <a:hlinkClick r:id="rId2"/>
              </a:rPr>
              <a:t>https://www.jewishgen.org/bessarabia/files/projects/34NationalArchiveMoldova/KaushanyExcerpt.pdf</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62FCA48-A5ED-45FF-9900-9A5D8CFC5DEF}" type="slidenum">
              <a:rPr lang="en-US" smtClean="0"/>
              <a:t>13</a:t>
            </a:fld>
            <a:endParaRPr lang="en-US" dirty="0"/>
          </a:p>
        </p:txBody>
      </p:sp>
      <p:sp>
        <p:nvSpPr>
          <p:cNvPr id="5" name="Title 1">
            <a:extLst>
              <a:ext uri="{FF2B5EF4-FFF2-40B4-BE49-F238E27FC236}">
                <a16:creationId xmlns:a16="http://schemas.microsoft.com/office/drawing/2014/main" id="{BFEE7B73-41A6-4F53-A75E-5AEB38360591}"/>
              </a:ext>
            </a:extLst>
          </p:cNvPr>
          <p:cNvSpPr>
            <a:spLocks noGrp="1"/>
          </p:cNvSpPr>
          <p:nvPr>
            <p:ph type="title"/>
          </p:nvPr>
        </p:nvSpPr>
        <p:spPr>
          <a:xfrm>
            <a:off x="628650" y="1131095"/>
            <a:ext cx="7886700" cy="226898"/>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23017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06336"/>
            <a:ext cx="7886700" cy="3783637"/>
          </a:xfrm>
        </p:spPr>
        <p:txBody>
          <a:bodyPr/>
          <a:lstStyle/>
          <a:p>
            <a:pPr marL="0" indent="0"/>
            <a:r>
              <a:rPr lang="en-US" sz="1800" b="1" dirty="0">
                <a:latin typeface="Times New Roman" panose="02020603050405020304" pitchFamily="18" charset="0"/>
                <a:cs typeface="Times New Roman" panose="02020603050405020304" pitchFamily="18" charset="0"/>
              </a:rPr>
              <a:t>NARM archive </a:t>
            </a:r>
            <a:r>
              <a:rPr lang="en-US" sz="1800" b="1" dirty="0" err="1">
                <a:latin typeface="Times New Roman" panose="02020603050405020304" pitchFamily="18" charset="0"/>
                <a:cs typeface="Times New Roman" panose="02020603050405020304" pitchFamily="18" charset="0"/>
              </a:rPr>
              <a:t>Fonds</a:t>
            </a:r>
            <a:r>
              <a:rPr lang="en-US" sz="1800" b="1" dirty="0">
                <a:latin typeface="Times New Roman" panose="02020603050405020304" pitchFamily="18" charset="0"/>
                <a:cs typeface="Times New Roman" panose="02020603050405020304" pitchFamily="18" charset="0"/>
              </a:rPr>
              <a:t> with Jewish material</a:t>
            </a:r>
          </a:p>
          <a:p>
            <a:pPr marL="0" indent="0"/>
            <a:endParaRPr lang="en-US" sz="1800" b="1" dirty="0">
              <a:latin typeface="Times New Roman" panose="02020603050405020304" pitchFamily="18" charset="0"/>
              <a:cs typeface="Times New Roman" panose="02020603050405020304" pitchFamily="18" charset="0"/>
            </a:endParaRPr>
          </a:p>
          <a:p>
            <a:pPr marL="0" indent="0"/>
            <a:r>
              <a:rPr lang="en-US" sz="1800" dirty="0">
                <a:latin typeface="Times New Roman" panose="02020603050405020304" pitchFamily="18" charset="0"/>
                <a:cs typeface="Times New Roman" panose="02020603050405020304" pitchFamily="18" charset="0"/>
              </a:rPr>
              <a:t>There are many </a:t>
            </a:r>
            <a:r>
              <a:rPr lang="en-US" sz="1800" dirty="0" err="1">
                <a:latin typeface="Times New Roman" panose="02020603050405020304" pitchFamily="18" charset="0"/>
                <a:cs typeface="Times New Roman" panose="02020603050405020304" pitchFamily="18" charset="0"/>
              </a:rPr>
              <a:t>fonds</a:t>
            </a:r>
            <a:r>
              <a:rPr lang="en-US" sz="1800" dirty="0">
                <a:latin typeface="Times New Roman" panose="02020603050405020304" pitchFamily="18" charset="0"/>
                <a:cs typeface="Times New Roman" panose="02020603050405020304" pitchFamily="18" charset="0"/>
              </a:rPr>
              <a:t> in NARM with Jewish collections.  Here are several samples of such funds:</a:t>
            </a:r>
          </a:p>
          <a:p>
            <a:pPr marL="0" indent="0"/>
            <a:endParaRPr lang="en-US" sz="1800" dirty="0">
              <a:latin typeface="Times New Roman" panose="02020603050405020304" pitchFamily="18" charset="0"/>
              <a:cs typeface="Times New Roman" panose="02020603050405020304" pitchFamily="18" charset="0"/>
            </a:endParaRPr>
          </a:p>
          <a:p>
            <a:pPr marL="0" indent="0"/>
            <a:r>
              <a:rPr lang="en-US" sz="1800" dirty="0">
                <a:latin typeface="Times New Roman" panose="02020603050405020304" pitchFamily="18" charset="0"/>
                <a:cs typeface="Times New Roman" panose="02020603050405020304" pitchFamily="18" charset="0"/>
              </a:rPr>
              <a:t>Fond 116		</a:t>
            </a:r>
            <a:r>
              <a:rPr lang="en-US" sz="1800" dirty="0" err="1">
                <a:latin typeface="Times New Roman" panose="02020603050405020304" pitchFamily="18" charset="0"/>
                <a:cs typeface="Times New Roman" panose="02020603050405020304" pitchFamily="18" charset="0"/>
              </a:rPr>
              <a:t>Faleshty</a:t>
            </a:r>
            <a:r>
              <a:rPr lang="en-US" sz="1800" dirty="0">
                <a:latin typeface="Times New Roman" panose="02020603050405020304" pitchFamily="18" charset="0"/>
                <a:cs typeface="Times New Roman" panose="02020603050405020304" pitchFamily="18" charset="0"/>
              </a:rPr>
              <a:t>, Jewish Kahal		1842-6, file 6</a:t>
            </a:r>
          </a:p>
          <a:p>
            <a:pPr marL="0" indent="0"/>
            <a:endParaRPr lang="en-US" sz="1800" dirty="0">
              <a:latin typeface="Times New Roman" panose="02020603050405020304" pitchFamily="18" charset="0"/>
              <a:cs typeface="Times New Roman" panose="02020603050405020304" pitchFamily="18" charset="0"/>
            </a:endParaRPr>
          </a:p>
          <a:p>
            <a:pPr marL="0" indent="0"/>
            <a:r>
              <a:rPr lang="en-US" sz="1800" dirty="0">
                <a:latin typeface="Times New Roman" panose="02020603050405020304" pitchFamily="18" charset="0"/>
                <a:cs typeface="Times New Roman" panose="02020603050405020304" pitchFamily="18" charset="0"/>
              </a:rPr>
              <a:t>Fond 200		Kishinev Jewish Hospital		1890-1920, file 228</a:t>
            </a:r>
          </a:p>
          <a:p>
            <a:pPr marL="0" indent="0"/>
            <a:endParaRPr lang="en-US" sz="1800" dirty="0">
              <a:latin typeface="Times New Roman" panose="02020603050405020304" pitchFamily="18" charset="0"/>
              <a:cs typeface="Times New Roman" panose="02020603050405020304" pitchFamily="18" charset="0"/>
            </a:endParaRPr>
          </a:p>
          <a:p>
            <a:pPr marL="0" indent="0"/>
            <a:r>
              <a:rPr lang="en-US" sz="1800" dirty="0">
                <a:latin typeface="Times New Roman" panose="02020603050405020304" pitchFamily="18" charset="0"/>
                <a:cs typeface="Times New Roman" panose="02020603050405020304" pitchFamily="18" charset="0"/>
              </a:rPr>
              <a:t>Fond 1201	</a:t>
            </a:r>
            <a:r>
              <a:rPr lang="en-US" sz="1800" dirty="0" err="1">
                <a:latin typeface="Times New Roman" panose="02020603050405020304" pitchFamily="18" charset="0"/>
                <a:cs typeface="Times New Roman" panose="02020603050405020304" pitchFamily="18" charset="0"/>
              </a:rPr>
              <a:t>Soroki</a:t>
            </a:r>
            <a:r>
              <a:rPr lang="en-US" sz="1800" dirty="0">
                <a:latin typeface="Times New Roman" panose="02020603050405020304" pitchFamily="18" charset="0"/>
                <a:cs typeface="Times New Roman" panose="02020603050405020304" pitchFamily="18" charset="0"/>
              </a:rPr>
              <a:t>,  One year Talmud-Tora	1818, file 1</a:t>
            </a:r>
          </a:p>
          <a:p>
            <a:pPr marL="0" indent="0"/>
            <a:endParaRPr lang="en-US" sz="1800" dirty="0">
              <a:latin typeface="Times New Roman" panose="02020603050405020304" pitchFamily="18" charset="0"/>
              <a:cs typeface="Times New Roman" panose="02020603050405020304" pitchFamily="18" charset="0"/>
            </a:endParaRPr>
          </a:p>
          <a:p>
            <a:pPr marL="0" indent="0"/>
            <a:r>
              <a:rPr lang="en-US" sz="1800" dirty="0">
                <a:latin typeface="Times New Roman" panose="02020603050405020304" pitchFamily="18" charset="0"/>
                <a:cs typeface="Times New Roman" panose="02020603050405020304" pitchFamily="18" charset="0"/>
              </a:rPr>
              <a:t>Fond 768		</a:t>
            </a:r>
            <a:r>
              <a:rPr lang="en-US" sz="1800" dirty="0" err="1">
                <a:latin typeface="Times New Roman" panose="02020603050405020304" pitchFamily="18" charset="0"/>
                <a:cs typeface="Times New Roman" panose="02020603050405020304" pitchFamily="18" charset="0"/>
              </a:rPr>
              <a:t>Kagul</a:t>
            </a:r>
            <a:r>
              <a:rPr lang="en-US" sz="1800" dirty="0">
                <a:latin typeface="Times New Roman" panose="02020603050405020304" pitchFamily="18" charset="0"/>
                <a:cs typeface="Times New Roman" panose="02020603050405020304" pitchFamily="18" charset="0"/>
              </a:rPr>
              <a:t>,  Society to help poor Jews	1907, file 1</a:t>
            </a:r>
          </a:p>
          <a:p>
            <a:pPr marL="0" indent="0"/>
            <a:endParaRPr lang="en-US" dirty="0">
              <a:latin typeface="Times New Roman" panose="02020603050405020304" pitchFamily="18" charset="0"/>
              <a:cs typeface="Times New Roman" panose="02020603050405020304" pitchFamily="18" charset="0"/>
            </a:endParaRPr>
          </a:p>
          <a:p>
            <a:pPr marL="0" indent="0"/>
            <a:endParaRPr lang="en-US" dirty="0"/>
          </a:p>
          <a:p>
            <a:pPr marL="0" indent="0"/>
            <a:endParaRPr lang="en-US" dirty="0"/>
          </a:p>
        </p:txBody>
      </p:sp>
      <p:sp>
        <p:nvSpPr>
          <p:cNvPr id="4" name="Slide Number Placeholder 3"/>
          <p:cNvSpPr>
            <a:spLocks noGrp="1"/>
          </p:cNvSpPr>
          <p:nvPr>
            <p:ph type="sldNum" sz="quarter" idx="12"/>
          </p:nvPr>
        </p:nvSpPr>
        <p:spPr/>
        <p:txBody>
          <a:bodyPr/>
          <a:lstStyle/>
          <a:p>
            <a:fld id="{462FCA48-A5ED-45FF-9900-9A5D8CFC5DEF}" type="slidenum">
              <a:rPr lang="en-US" smtClean="0"/>
              <a:t>14</a:t>
            </a:fld>
            <a:endParaRPr lang="en-US" dirty="0"/>
          </a:p>
        </p:txBody>
      </p:sp>
      <p:sp>
        <p:nvSpPr>
          <p:cNvPr id="5" name="Title 1">
            <a:extLst>
              <a:ext uri="{FF2B5EF4-FFF2-40B4-BE49-F238E27FC236}">
                <a16:creationId xmlns:a16="http://schemas.microsoft.com/office/drawing/2014/main" id="{BFEE7B73-41A6-4F53-A75E-5AEB38360591}"/>
              </a:ext>
            </a:extLst>
          </p:cNvPr>
          <p:cNvSpPr txBox="1">
            <a:spLocks/>
          </p:cNvSpPr>
          <p:nvPr/>
        </p:nvSpPr>
        <p:spPr>
          <a:xfrm>
            <a:off x="628650" y="1131095"/>
            <a:ext cx="7886700" cy="22689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75"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146539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577"/>
            <a:ext cx="7886700" cy="3799396"/>
          </a:xfrm>
        </p:spPr>
        <p:txBody>
          <a:bodyPr/>
          <a:lstStyle/>
          <a:p>
            <a:pPr marL="0" indent="0"/>
            <a:r>
              <a:rPr lang="en-US" sz="1800" b="1" dirty="0">
                <a:latin typeface="Times New Roman" panose="02020603050405020304" pitchFamily="18" charset="0"/>
                <a:cs typeface="Times New Roman" panose="02020603050405020304" pitchFamily="18" charset="0"/>
              </a:rPr>
              <a:t>Categories of Jewish </a:t>
            </a:r>
            <a:r>
              <a:rPr lang="en-US" sz="1800" b="1" dirty="0" err="1">
                <a:latin typeface="Times New Roman" panose="02020603050405020304" pitchFamily="18" charset="0"/>
                <a:cs typeface="Times New Roman" panose="02020603050405020304" pitchFamily="18" charset="0"/>
              </a:rPr>
              <a:t>fonds</a:t>
            </a:r>
            <a:endParaRPr lang="en-US" sz="1800" b="1" dirty="0">
              <a:latin typeface="Times New Roman" panose="02020603050405020304" pitchFamily="18" charset="0"/>
              <a:cs typeface="Times New Roman" panose="02020603050405020304" pitchFamily="18" charset="0"/>
            </a:endParaRPr>
          </a:p>
          <a:p>
            <a:pPr marL="0" indent="0"/>
            <a:endParaRPr lang="en-US" sz="1800" dirty="0">
              <a:latin typeface="Times New Roman" panose="02020603050405020304" pitchFamily="18" charset="0"/>
              <a:cs typeface="Times New Roman" panose="02020603050405020304" pitchFamily="18" charset="0"/>
            </a:endParaRPr>
          </a:p>
          <a:p>
            <a:pPr marL="0" indent="0"/>
            <a:r>
              <a:rPr lang="en-US" sz="1800" dirty="0">
                <a:latin typeface="Times New Roman" panose="02020603050405020304" pitchFamily="18" charset="0"/>
                <a:cs typeface="Times New Roman" panose="02020603050405020304" pitchFamily="18" charset="0"/>
              </a:rPr>
              <a:t>Here are some of the categories of fonds we are able to find:</a:t>
            </a:r>
          </a:p>
          <a:p>
            <a:pPr marL="0" indent="0"/>
            <a:endParaRPr lang="en-US" sz="1800" dirty="0">
              <a:latin typeface="Times New Roman" panose="02020603050405020304" pitchFamily="18" charset="0"/>
              <a:cs typeface="Times New Roman" panose="02020603050405020304" pitchFamily="18" charset="0"/>
            </a:endParaRPr>
          </a:p>
          <a:p>
            <a:pPr marL="0" indent="0"/>
            <a:r>
              <a:rPr lang="en-US" sz="1800" dirty="0">
                <a:latin typeface="Times New Roman" panose="02020603050405020304" pitchFamily="18" charset="0"/>
                <a:cs typeface="Times New Roman" panose="02020603050405020304" pitchFamily="18" charset="0"/>
              </a:rPr>
              <a:t>Jewish census	Jews moved abroad		Jewish pogroms</a:t>
            </a:r>
          </a:p>
          <a:p>
            <a:pPr marL="0" indent="0"/>
            <a:r>
              <a:rPr lang="en-US" sz="1800" dirty="0">
                <a:latin typeface="Times New Roman" panose="02020603050405020304" pitchFamily="18" charset="0"/>
                <a:cs typeface="Times New Roman" panose="02020603050405020304" pitchFamily="18" charset="0"/>
              </a:rPr>
              <a:t>Jewish schools	Jewish taxes		Synagogues</a:t>
            </a:r>
          </a:p>
          <a:p>
            <a:pPr marL="0" indent="0"/>
            <a:r>
              <a:rPr lang="en-US" sz="1800" dirty="0">
                <a:latin typeface="Times New Roman" panose="02020603050405020304" pitchFamily="18" charset="0"/>
                <a:cs typeface="Times New Roman" panose="02020603050405020304" pitchFamily="18" charset="0"/>
              </a:rPr>
              <a:t>Land documents	Court documents		Interrogation documents</a:t>
            </a:r>
          </a:p>
          <a:p>
            <a:pPr marL="0" indent="0"/>
            <a:r>
              <a:rPr lang="en-US" sz="1800" dirty="0">
                <a:latin typeface="Times New Roman" panose="02020603050405020304" pitchFamily="18" charset="0"/>
                <a:cs typeface="Times New Roman" panose="02020603050405020304" pitchFamily="18" charset="0"/>
              </a:rPr>
              <a:t>Jews who illegally crossed the border between USSR and Romania (1930s), </a:t>
            </a:r>
          </a:p>
          <a:p>
            <a:pPr marL="0" indent="0"/>
            <a:endParaRPr lang="en-US" sz="1800" dirty="0">
              <a:latin typeface="Times New Roman" panose="02020603050405020304" pitchFamily="18" charset="0"/>
              <a:cs typeface="Times New Roman" panose="02020603050405020304" pitchFamily="18" charset="0"/>
            </a:endParaRPr>
          </a:p>
          <a:p>
            <a:pPr marL="0" indent="0"/>
            <a:r>
              <a:rPr lang="en-US" sz="1800" dirty="0">
                <a:latin typeface="Times New Roman" panose="02020603050405020304" pitchFamily="18" charset="0"/>
                <a:cs typeface="Times New Roman" panose="02020603050405020304" pitchFamily="18" charset="0"/>
              </a:rPr>
              <a:t>and many more</a:t>
            </a:r>
          </a:p>
          <a:p>
            <a:pPr marL="0" indent="0"/>
            <a:endParaRPr lang="en-US" dirty="0"/>
          </a:p>
        </p:txBody>
      </p:sp>
      <p:sp>
        <p:nvSpPr>
          <p:cNvPr id="4" name="Slide Number Placeholder 3"/>
          <p:cNvSpPr>
            <a:spLocks noGrp="1"/>
          </p:cNvSpPr>
          <p:nvPr>
            <p:ph type="sldNum" sz="quarter" idx="12"/>
          </p:nvPr>
        </p:nvSpPr>
        <p:spPr/>
        <p:txBody>
          <a:bodyPr/>
          <a:lstStyle/>
          <a:p>
            <a:fld id="{462FCA48-A5ED-45FF-9900-9A5D8CFC5DEF}" type="slidenum">
              <a:rPr lang="en-US" smtClean="0"/>
              <a:t>15</a:t>
            </a:fld>
            <a:endParaRPr lang="en-US" dirty="0"/>
          </a:p>
        </p:txBody>
      </p:sp>
      <p:sp>
        <p:nvSpPr>
          <p:cNvPr id="5" name="Title 1">
            <a:extLst>
              <a:ext uri="{FF2B5EF4-FFF2-40B4-BE49-F238E27FC236}">
                <a16:creationId xmlns:a16="http://schemas.microsoft.com/office/drawing/2014/main" id="{BFEE7B73-41A6-4F53-A75E-5AEB38360591}"/>
              </a:ext>
            </a:extLst>
          </p:cNvPr>
          <p:cNvSpPr txBox="1">
            <a:spLocks/>
          </p:cNvSpPr>
          <p:nvPr/>
        </p:nvSpPr>
        <p:spPr>
          <a:xfrm>
            <a:off x="628650" y="1131095"/>
            <a:ext cx="7886700" cy="22689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75"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372967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85913"/>
            <a:ext cx="7886700" cy="4538440"/>
          </a:xfrm>
        </p:spPr>
        <p:txBody>
          <a:bodyPr>
            <a:normAutofit/>
          </a:bodyPr>
          <a:lstStyle/>
          <a:p>
            <a:pPr marL="0" indent="0"/>
            <a:r>
              <a:rPr lang="en-US" sz="1800" b="1" dirty="0">
                <a:latin typeface="Times New Roman" panose="02020603050405020304" pitchFamily="18" charset="0"/>
                <a:cs typeface="Times New Roman" panose="02020603050405020304" pitchFamily="18" charset="0"/>
              </a:rPr>
              <a:t>Family History Library (Salt Lake City)  </a:t>
            </a:r>
            <a:r>
              <a:rPr lang="en-US" sz="1800" dirty="0">
                <a:latin typeface="Times New Roman" panose="02020603050405020304" pitchFamily="18" charset="0"/>
                <a:cs typeface="Times New Roman" panose="02020603050405020304" pitchFamily="18" charset="0"/>
              </a:rPr>
              <a:t>digitized millions of records in Moldova, and  will go back to the Moldova Archives to copy more records. Here are a few examples what FHL is planning to get (maybe they already did it):</a:t>
            </a:r>
          </a:p>
          <a:p>
            <a:pPr marL="0" indent="0"/>
            <a:endParaRPr lang="en-US" sz="1800" dirty="0">
              <a:latin typeface="Times New Roman" panose="02020603050405020304" pitchFamily="18" charset="0"/>
              <a:cs typeface="Times New Roman" panose="02020603050405020304" pitchFamily="18" charset="0"/>
            </a:endParaRPr>
          </a:p>
          <a:p>
            <a:pPr marL="0" indent="0"/>
            <a:r>
              <a:rPr lang="en-CA" sz="1800" b="1" dirty="0">
                <a:latin typeface="Times New Roman" panose="02020603050405020304" pitchFamily="18" charset="0"/>
                <a:cs typeface="Times New Roman" panose="02020603050405020304" pitchFamily="18" charset="0"/>
              </a:rPr>
              <a:t>NEW ADDITIONS OF METRICAL BOOKS 1</a:t>
            </a:r>
            <a:endParaRPr lang="en-US" sz="1800" dirty="0">
              <a:latin typeface="Times New Roman" panose="02020603050405020304" pitchFamily="18" charset="0"/>
              <a:cs typeface="Times New Roman" panose="02020603050405020304" pitchFamily="18" charset="0"/>
            </a:endParaRPr>
          </a:p>
          <a:p>
            <a:pPr marL="0" indent="0"/>
            <a:r>
              <a:rPr lang="en-CA" sz="1800" dirty="0">
                <a:latin typeface="Times New Roman" panose="02020603050405020304" pitchFamily="18" charset="0"/>
                <a:cs typeface="Times New Roman" panose="02020603050405020304" pitchFamily="18" charset="0"/>
              </a:rPr>
              <a:t>fond 211/ </a:t>
            </a:r>
            <a:r>
              <a:rPr lang="en-CA" sz="1800" dirty="0" err="1">
                <a:latin typeface="Times New Roman" panose="02020603050405020304" pitchFamily="18" charset="0"/>
                <a:cs typeface="Times New Roman" panose="02020603050405020304" pitchFamily="18" charset="0"/>
              </a:rPr>
              <a:t>opis</a:t>
            </a:r>
            <a:r>
              <a:rPr lang="en-CA" sz="1800" dirty="0">
                <a:latin typeface="Times New Roman" panose="02020603050405020304" pitchFamily="18" charset="0"/>
                <a:cs typeface="Times New Roman" panose="02020603050405020304" pitchFamily="18" charset="0"/>
              </a:rPr>
              <a:t> 5 with 1480 files</a:t>
            </a:r>
            <a:endParaRPr lang="en-US" sz="1800" dirty="0">
              <a:latin typeface="Times New Roman" panose="02020603050405020304" pitchFamily="18" charset="0"/>
              <a:cs typeface="Times New Roman" panose="02020603050405020304" pitchFamily="18" charset="0"/>
            </a:endParaRPr>
          </a:p>
          <a:p>
            <a:pPr marL="0" indent="0"/>
            <a:r>
              <a:rPr lang="en-CA" sz="1800" dirty="0">
                <a:latin typeface="Times New Roman" panose="02020603050405020304" pitchFamily="18" charset="0"/>
                <a:cs typeface="Times New Roman" panose="02020603050405020304" pitchFamily="18" charset="0"/>
              </a:rPr>
              <a:t>1911-1914</a:t>
            </a:r>
            <a:endParaRPr lang="en-US" sz="1800" dirty="0">
              <a:latin typeface="Times New Roman" panose="02020603050405020304" pitchFamily="18" charset="0"/>
              <a:cs typeface="Times New Roman" panose="02020603050405020304" pitchFamily="18" charset="0"/>
            </a:endParaRPr>
          </a:p>
          <a:p>
            <a:pPr marL="0" indent="0"/>
            <a:r>
              <a:rPr lang="en-CA" sz="1800" dirty="0">
                <a:latin typeface="Times New Roman" panose="02020603050405020304" pitchFamily="18" charset="0"/>
                <a:cs typeface="Times New Roman" panose="02020603050405020304" pitchFamily="18" charset="0"/>
              </a:rPr>
              <a:t>Estimate 20m – 100 000 images</a:t>
            </a:r>
            <a:endParaRPr lang="en-US" sz="1800" dirty="0">
              <a:latin typeface="Times New Roman" panose="02020603050405020304" pitchFamily="18" charset="0"/>
              <a:cs typeface="Times New Roman" panose="02020603050405020304" pitchFamily="18" charset="0"/>
            </a:endParaRPr>
          </a:p>
          <a:p>
            <a:pPr marL="0" indent="0"/>
            <a:endParaRPr lang="en-US" sz="1800" dirty="0">
              <a:latin typeface="Times New Roman" panose="02020603050405020304" pitchFamily="18" charset="0"/>
              <a:cs typeface="Times New Roman" panose="02020603050405020304" pitchFamily="18" charset="0"/>
            </a:endParaRPr>
          </a:p>
          <a:p>
            <a:pPr marL="0" indent="0"/>
            <a:r>
              <a:rPr lang="en-CA" sz="1800" b="1" dirty="0">
                <a:latin typeface="Times New Roman" panose="02020603050405020304" pitchFamily="18" charset="0"/>
                <a:cs typeface="Times New Roman" panose="02020603050405020304" pitchFamily="18" charset="0"/>
              </a:rPr>
              <a:t>JEWISH CHISINAU HOSPITAL records 1</a:t>
            </a:r>
            <a:endParaRPr lang="en-US" sz="1800" dirty="0">
              <a:latin typeface="Times New Roman" panose="02020603050405020304" pitchFamily="18" charset="0"/>
              <a:cs typeface="Times New Roman" panose="02020603050405020304" pitchFamily="18" charset="0"/>
            </a:endParaRPr>
          </a:p>
          <a:p>
            <a:pPr marL="0" indent="0"/>
            <a:r>
              <a:rPr lang="en-CA" sz="1800" dirty="0">
                <a:latin typeface="Times New Roman" panose="02020603050405020304" pitchFamily="18" charset="0"/>
                <a:cs typeface="Times New Roman" panose="02020603050405020304" pitchFamily="18" charset="0"/>
              </a:rPr>
              <a:t>Fond 200/ 228 files</a:t>
            </a:r>
            <a:endParaRPr lang="en-US" sz="1800" dirty="0">
              <a:latin typeface="Times New Roman" panose="02020603050405020304" pitchFamily="18" charset="0"/>
              <a:cs typeface="Times New Roman" panose="02020603050405020304" pitchFamily="18" charset="0"/>
            </a:endParaRPr>
          </a:p>
          <a:p>
            <a:pPr marL="0" indent="0"/>
            <a:r>
              <a:rPr lang="en-CA" sz="1800" dirty="0">
                <a:latin typeface="Times New Roman" panose="02020603050405020304" pitchFamily="18" charset="0"/>
                <a:cs typeface="Times New Roman" panose="02020603050405020304" pitchFamily="18" charset="0"/>
              </a:rPr>
              <a:t>1890-1920</a:t>
            </a:r>
            <a:endParaRPr lang="en-US" sz="1800" dirty="0">
              <a:latin typeface="Times New Roman" panose="02020603050405020304" pitchFamily="18" charset="0"/>
              <a:cs typeface="Times New Roman" panose="02020603050405020304" pitchFamily="18" charset="0"/>
            </a:endParaRPr>
          </a:p>
          <a:p>
            <a:pPr marL="0" indent="0"/>
            <a:r>
              <a:rPr lang="en-CA" sz="1800" dirty="0">
                <a:latin typeface="Times New Roman" panose="02020603050405020304" pitchFamily="18" charset="0"/>
                <a:cs typeface="Times New Roman" panose="02020603050405020304" pitchFamily="18" charset="0"/>
              </a:rPr>
              <a:t>Estimate 3m – 15 000 images</a:t>
            </a:r>
            <a:endParaRPr lang="en-US" sz="1800" dirty="0">
              <a:latin typeface="Times New Roman" panose="02020603050405020304" pitchFamily="18" charset="0"/>
              <a:cs typeface="Times New Roman" panose="02020603050405020304" pitchFamily="18" charset="0"/>
            </a:endParaRPr>
          </a:p>
          <a:p>
            <a:pPr marL="0" indent="0"/>
            <a:endParaRPr lang="en-US" dirty="0">
              <a:latin typeface="Times New Roman" panose="02020603050405020304" pitchFamily="18" charset="0"/>
              <a:cs typeface="Times New Roman" panose="02020603050405020304" pitchFamily="18" charset="0"/>
            </a:endParaRPr>
          </a:p>
          <a:p>
            <a:pPr marL="0" indent="0"/>
            <a:endParaRPr lang="en-US" sz="27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62FCA48-A5ED-45FF-9900-9A5D8CFC5DEF}" type="slidenum">
              <a:rPr lang="en-US" smtClean="0"/>
              <a:t>16</a:t>
            </a:fld>
            <a:endParaRPr lang="en-US" dirty="0"/>
          </a:p>
        </p:txBody>
      </p:sp>
      <p:sp>
        <p:nvSpPr>
          <p:cNvPr id="5" name="Title 1">
            <a:extLst>
              <a:ext uri="{FF2B5EF4-FFF2-40B4-BE49-F238E27FC236}">
                <a16:creationId xmlns:a16="http://schemas.microsoft.com/office/drawing/2014/main" id="{BFEE7B73-41A6-4F53-A75E-5AEB38360591}"/>
              </a:ext>
            </a:extLst>
          </p:cNvPr>
          <p:cNvSpPr>
            <a:spLocks noGrp="1"/>
          </p:cNvSpPr>
          <p:nvPr>
            <p:ph type="title"/>
          </p:nvPr>
        </p:nvSpPr>
        <p:spPr>
          <a:xfrm>
            <a:off x="628650" y="1131095"/>
            <a:ext cx="7886700" cy="226898"/>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427373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1463988"/>
            <a:ext cx="7886700" cy="4759011"/>
          </a:xfrm>
        </p:spPr>
        <p:txBody>
          <a:bodyPr>
            <a:normAutofit/>
          </a:bodyPr>
          <a:lstStyle/>
          <a:p>
            <a:pPr marL="0" indent="0"/>
            <a:r>
              <a:rPr lang="en-US" sz="2000" b="1" dirty="0">
                <a:latin typeface="Times New Roman" panose="02020603050405020304" pitchFamily="18" charset="0"/>
                <a:cs typeface="Times New Roman" panose="02020603050405020304" pitchFamily="18" charset="0"/>
              </a:rPr>
              <a:t>Miriam Weiner’s Archival Material.   </a:t>
            </a:r>
          </a:p>
          <a:p>
            <a:pPr marL="0" indent="0"/>
            <a:endParaRPr lang="en-US" sz="2000" b="1"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Miriam W. donated material on Bessarabia/Moldova to Bessarabia SIG, and after careful research of many documents she obtained during her multiple visits to Moldova, our group created a database of all records/documents related to a person or many people. In addition to our regular records, we found a number of new to us documents, which exist at NARM (National Archive of Moldova Republic).  Among them I want to mention several:</a:t>
            </a:r>
          </a:p>
          <a:p>
            <a:pPr marL="0" indent="0"/>
            <a:endParaRPr lang="en-US" sz="2000"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	List of Zionists in different towns of Moldova</a:t>
            </a:r>
          </a:p>
          <a:p>
            <a:pPr marL="0" indent="0"/>
            <a:r>
              <a:rPr lang="en-US" sz="2000" dirty="0">
                <a:latin typeface="Times New Roman" panose="02020603050405020304" pitchFamily="18" charset="0"/>
                <a:cs typeface="Times New Roman" panose="02020603050405020304" pitchFamily="18" charset="0"/>
              </a:rPr>
              <a:t>	Confirmation of Sale of Property</a:t>
            </a:r>
          </a:p>
          <a:p>
            <a:pPr marL="0" indent="0"/>
            <a:r>
              <a:rPr lang="en-US" sz="2000" dirty="0">
                <a:latin typeface="Times New Roman" panose="02020603050405020304" pitchFamily="18" charset="0"/>
                <a:cs typeface="Times New Roman" panose="02020603050405020304" pitchFamily="18" charset="0"/>
              </a:rPr>
              <a:t>	Resettlement of Bessarabia Jews form bordered by 50 miles</a:t>
            </a:r>
          </a:p>
          <a:p>
            <a:pPr marL="0" indent="0"/>
            <a:r>
              <a:rPr lang="en-US" sz="2000" dirty="0">
                <a:latin typeface="Times New Roman" panose="02020603050405020304" pitchFamily="18" charset="0"/>
                <a:cs typeface="Times New Roman" panose="02020603050405020304" pitchFamily="18" charset="0"/>
              </a:rPr>
              <a:t>	List of Jews in Tiraspol Ghetto, and more</a:t>
            </a:r>
          </a:p>
          <a:p>
            <a:pPr marL="0" indent="0"/>
            <a:endParaRPr lang="en-US" dirty="0"/>
          </a:p>
        </p:txBody>
      </p:sp>
      <p:sp>
        <p:nvSpPr>
          <p:cNvPr id="4" name="Slide Number Placeholder 3"/>
          <p:cNvSpPr>
            <a:spLocks noGrp="1"/>
          </p:cNvSpPr>
          <p:nvPr>
            <p:ph type="sldNum" sz="quarter" idx="12"/>
          </p:nvPr>
        </p:nvSpPr>
        <p:spPr/>
        <p:txBody>
          <a:bodyPr/>
          <a:lstStyle/>
          <a:p>
            <a:fld id="{462FCA48-A5ED-45FF-9900-9A5D8CFC5DEF}" type="slidenum">
              <a:rPr lang="en-US" smtClean="0"/>
              <a:t>17</a:t>
            </a:fld>
            <a:endParaRPr lang="en-US" dirty="0"/>
          </a:p>
        </p:txBody>
      </p:sp>
      <p:sp>
        <p:nvSpPr>
          <p:cNvPr id="5" name="Title 1">
            <a:extLst>
              <a:ext uri="{FF2B5EF4-FFF2-40B4-BE49-F238E27FC236}">
                <a16:creationId xmlns:a16="http://schemas.microsoft.com/office/drawing/2014/main" id="{BFEE7B73-41A6-4F53-A75E-5AEB38360591}"/>
              </a:ext>
            </a:extLst>
          </p:cNvPr>
          <p:cNvSpPr>
            <a:spLocks noGrp="1"/>
          </p:cNvSpPr>
          <p:nvPr>
            <p:ph type="title"/>
          </p:nvPr>
        </p:nvSpPr>
        <p:spPr>
          <a:xfrm>
            <a:off x="628650" y="1131095"/>
            <a:ext cx="7886700" cy="226898"/>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158122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85900"/>
            <a:ext cx="7772400" cy="4610100"/>
          </a:xfrm>
        </p:spPr>
        <p:txBody>
          <a:bodyPr/>
          <a:lstStyle/>
          <a:p>
            <a:r>
              <a:rPr lang="en-US" sz="2000" b="1" dirty="0">
                <a:latin typeface="Times New Roman" panose="02020603050405020304" pitchFamily="18" charset="0"/>
                <a:cs typeface="Times New Roman" panose="02020603050405020304" pitchFamily="18" charset="0"/>
              </a:rPr>
              <a:t>Miriam Weiner’s Archival Material.   </a:t>
            </a:r>
          </a:p>
          <a:p>
            <a:endParaRPr lang="en-US" dirty="0"/>
          </a:p>
          <a:p>
            <a:r>
              <a:rPr lang="en-US" sz="2000" dirty="0">
                <a:latin typeface="Times New Roman" panose="02020603050405020304" pitchFamily="18" charset="0"/>
                <a:cs typeface="Times New Roman" panose="02020603050405020304" pitchFamily="18" charset="0"/>
              </a:rPr>
              <a:t>In addition to the people’s database, we found Archival inventories for </a:t>
            </a:r>
          </a:p>
          <a:p>
            <a:r>
              <a:rPr lang="en-US" sz="2000" dirty="0">
                <a:latin typeface="Times New Roman" panose="02020603050405020304" pitchFamily="18" charset="0"/>
                <a:cs typeface="Times New Roman" panose="02020603050405020304" pitchFamily="18" charset="0"/>
              </a:rPr>
              <a:t>some of the </a:t>
            </a:r>
            <a:r>
              <a:rPr lang="en-US" sz="2000" dirty="0" err="1">
                <a:latin typeface="Times New Roman" panose="02020603050405020304" pitchFamily="18" charset="0"/>
                <a:cs typeface="Times New Roman" panose="02020603050405020304" pitchFamily="18" charset="0"/>
              </a:rPr>
              <a:t>Fonds</a:t>
            </a:r>
            <a:r>
              <a:rPr lang="en-US" sz="2000" dirty="0">
                <a:latin typeface="Times New Roman" panose="02020603050405020304" pitchFamily="18" charset="0"/>
                <a:cs typeface="Times New Roman" panose="02020603050405020304" pitchFamily="18" charset="0"/>
              </a:rPr>
              <a:t> with details of what they have.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Our goal is to combine Miriam’s information with data we got from </a:t>
            </a:r>
          </a:p>
          <a:p>
            <a:r>
              <a:rPr lang="en-US" sz="2000" dirty="0">
                <a:latin typeface="Times New Roman" panose="02020603050405020304" pitchFamily="18" charset="0"/>
                <a:cs typeface="Times New Roman" panose="02020603050405020304" pitchFamily="18" charset="0"/>
              </a:rPr>
              <a:t>National Archive of Moldova and FHL and with translating of it to get a</a:t>
            </a:r>
          </a:p>
          <a:p>
            <a:r>
              <a:rPr lang="en-US" sz="2000" dirty="0">
                <a:latin typeface="Times New Roman" panose="02020603050405020304" pitchFamily="18" charset="0"/>
                <a:cs typeface="Times New Roman" panose="02020603050405020304" pitchFamily="18" charset="0"/>
              </a:rPr>
              <a:t>full list of fonds with Jewish material.  For example: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Fond 1201 </a:t>
            </a:r>
            <a:r>
              <a:rPr lang="en-US" sz="2000" dirty="0" err="1">
                <a:latin typeface="Times New Roman" panose="02020603050405020304" pitchFamily="18" charset="0"/>
                <a:cs typeface="Times New Roman" panose="02020603050405020304" pitchFamily="18" charset="0"/>
              </a:rPr>
              <a:t>Soroki</a:t>
            </a:r>
            <a:r>
              <a:rPr lang="en-US" sz="2000" dirty="0">
                <a:latin typeface="Times New Roman" panose="02020603050405020304" pitchFamily="18" charset="0"/>
                <a:cs typeface="Times New Roman" panose="02020603050405020304" pitchFamily="18" charset="0"/>
              </a:rPr>
              <a:t>, One-year Jewish school “Talmud-Tora”, 1918, file 1</a:t>
            </a:r>
          </a:p>
          <a:p>
            <a:r>
              <a:rPr lang="en-US" sz="2000" dirty="0">
                <a:latin typeface="Times New Roman" panose="02020603050405020304" pitchFamily="18" charset="0"/>
                <a:cs typeface="Times New Roman" panose="02020603050405020304" pitchFamily="18" charset="0"/>
              </a:rPr>
              <a:t>Fond 403 List of recruited to the army, 1864-1917, 11 files, 35,000 </a:t>
            </a:r>
            <a:r>
              <a:rPr lang="en-US" sz="2000" dirty="0" err="1">
                <a:latin typeface="Times New Roman" panose="02020603050405020304" pitchFamily="18" charset="0"/>
                <a:cs typeface="Times New Roman" panose="02020603050405020304" pitchFamily="18" charset="0"/>
              </a:rPr>
              <a:t>img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Fond 153 Kishinev city register by houses, including family members,1894-1919, 5,000 images</a:t>
            </a:r>
          </a:p>
        </p:txBody>
      </p:sp>
      <p:sp>
        <p:nvSpPr>
          <p:cNvPr id="4" name="Title 1">
            <a:extLst>
              <a:ext uri="{FF2B5EF4-FFF2-40B4-BE49-F238E27FC236}">
                <a16:creationId xmlns:a16="http://schemas.microsoft.com/office/drawing/2014/main" id="{BFEE7B73-41A6-4F53-A75E-5AEB38360591}"/>
              </a:ext>
            </a:extLst>
          </p:cNvPr>
          <p:cNvSpPr>
            <a:spLocks noGrp="1"/>
          </p:cNvSpPr>
          <p:nvPr>
            <p:ph type="title"/>
          </p:nvPr>
        </p:nvSpPr>
        <p:spPr>
          <a:xfrm>
            <a:off x="685800" y="977900"/>
            <a:ext cx="7772400" cy="330200"/>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3781571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58959"/>
            <a:ext cx="7886700" cy="3831013"/>
          </a:xfrm>
        </p:spPr>
        <p:txBody>
          <a:bodyPr/>
          <a:lstStyle/>
          <a:p>
            <a:pPr marL="0" indent="0"/>
            <a:r>
              <a:rPr lang="en-US" sz="2400" b="1" dirty="0">
                <a:latin typeface="Times New Roman" panose="02020603050405020304" pitchFamily="18" charset="0"/>
                <a:cs typeface="Times New Roman" panose="02020603050405020304" pitchFamily="18" charset="0"/>
              </a:rPr>
              <a:t>Personal experience with contacting NARM</a:t>
            </a:r>
          </a:p>
          <a:p>
            <a:pPr marL="0" indent="0"/>
            <a:endParaRPr lang="en-US" sz="2000"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I tried to order a set of Land Documents from town of </a:t>
            </a:r>
            <a:r>
              <a:rPr lang="en-US" sz="2000" dirty="0" err="1">
                <a:latin typeface="Times New Roman" panose="02020603050405020304" pitchFamily="18" charset="0"/>
                <a:cs typeface="Times New Roman" panose="02020603050405020304" pitchFamily="18" charset="0"/>
              </a:rPr>
              <a:t>Kaushany</a:t>
            </a:r>
            <a:r>
              <a:rPr lang="en-US" sz="2000" dirty="0">
                <a:latin typeface="Times New Roman" panose="02020603050405020304" pitchFamily="18" charset="0"/>
                <a:cs typeface="Times New Roman" panose="02020603050405020304" pitchFamily="18" charset="0"/>
              </a:rPr>
              <a:t> at NARM.</a:t>
            </a:r>
          </a:p>
          <a:p>
            <a:pPr marL="0" indent="0"/>
            <a:r>
              <a:rPr lang="en-US" sz="2000" dirty="0">
                <a:latin typeface="Times New Roman" panose="02020603050405020304" pitchFamily="18" charset="0"/>
                <a:cs typeface="Times New Roman" panose="02020603050405020304" pitchFamily="18" charset="0"/>
              </a:rPr>
              <a:t>It was about 10 years ago…</a:t>
            </a:r>
          </a:p>
          <a:p>
            <a:pPr marL="0" indent="0"/>
            <a:endParaRPr lang="en-US" sz="2000"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Here is how I got that set…  &lt;only oral story&gt;</a:t>
            </a:r>
          </a:p>
          <a:p>
            <a:pPr marL="0" indent="0"/>
            <a:endParaRPr lang="en-US" sz="2000"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I hope that now, in 2018 we will get records easier.…</a:t>
            </a:r>
          </a:p>
        </p:txBody>
      </p:sp>
      <p:sp>
        <p:nvSpPr>
          <p:cNvPr id="4" name="Slide Number Placeholder 3"/>
          <p:cNvSpPr>
            <a:spLocks noGrp="1"/>
          </p:cNvSpPr>
          <p:nvPr>
            <p:ph type="sldNum" sz="quarter" idx="12"/>
          </p:nvPr>
        </p:nvSpPr>
        <p:spPr/>
        <p:txBody>
          <a:bodyPr/>
          <a:lstStyle/>
          <a:p>
            <a:fld id="{462FCA48-A5ED-45FF-9900-9A5D8CFC5DEF}" type="slidenum">
              <a:rPr lang="en-US" smtClean="0"/>
              <a:t>19</a:t>
            </a:fld>
            <a:endParaRPr lang="en-US" dirty="0"/>
          </a:p>
        </p:txBody>
      </p:sp>
      <p:sp>
        <p:nvSpPr>
          <p:cNvPr id="5" name="Title 1">
            <a:extLst>
              <a:ext uri="{FF2B5EF4-FFF2-40B4-BE49-F238E27FC236}">
                <a16:creationId xmlns:a16="http://schemas.microsoft.com/office/drawing/2014/main" id="{BFEE7B73-41A6-4F53-A75E-5AEB38360591}"/>
              </a:ext>
            </a:extLst>
          </p:cNvPr>
          <p:cNvSpPr>
            <a:spLocks noGrp="1"/>
          </p:cNvSpPr>
          <p:nvPr>
            <p:ph type="title"/>
          </p:nvPr>
        </p:nvSpPr>
        <p:spPr>
          <a:xfrm>
            <a:off x="628650" y="1131095"/>
            <a:ext cx="7886700" cy="226898"/>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387028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JewishGen\2012 International Conference in Paris\Maps\Europ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47" y="776204"/>
            <a:ext cx="6851453" cy="57689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62FCA48-A5ED-45FF-9900-9A5D8CFC5DEF}" type="slidenum">
              <a:rPr lang="en-US" smtClean="0"/>
              <a:t>2</a:t>
            </a:fld>
            <a:endParaRPr lang="en-US" dirty="0"/>
          </a:p>
        </p:txBody>
      </p:sp>
    </p:spTree>
    <p:extLst>
      <p:ext uri="{BB962C8B-B14F-4D97-AF65-F5344CB8AC3E}">
        <p14:creationId xmlns:p14="http://schemas.microsoft.com/office/powerpoint/2010/main" val="2805536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33391"/>
            <a:ext cx="7886700" cy="3956582"/>
          </a:xfrm>
        </p:spPr>
        <p:txBody>
          <a:bodyPr>
            <a:normAutofit lnSpcReduction="10000"/>
          </a:bodyPr>
          <a:lstStyle/>
          <a:p>
            <a:pPr marL="0" indent="0"/>
            <a:r>
              <a:rPr lang="en-US" sz="2700" dirty="0">
                <a:latin typeface="Times New Roman" panose="02020603050405020304" pitchFamily="18" charset="0"/>
                <a:cs typeface="Times New Roman" panose="02020603050405020304" pitchFamily="18" charset="0"/>
              </a:rPr>
              <a:t>Publications:</a:t>
            </a:r>
          </a:p>
          <a:p>
            <a:pPr marL="0" indent="0"/>
            <a:endParaRPr lang="en-US" dirty="0"/>
          </a:p>
          <a:p>
            <a:pPr marL="0" indent="0"/>
            <a:r>
              <a:rPr lang="en-US" dirty="0">
                <a:latin typeface="Times New Roman" panose="02020603050405020304" pitchFamily="18" charset="0"/>
                <a:cs typeface="Times New Roman" panose="02020603050405020304" pitchFamily="18" charset="0"/>
              </a:rPr>
              <a:t>1. Jewish Documentary Sources in Saint Petersburg Archives : A Guide [V. 1]: Federal archives, Ed. and comp. by A. Ivanov, M. </a:t>
            </a:r>
            <a:r>
              <a:rPr lang="en-US" dirty="0" err="1">
                <a:latin typeface="Times New Roman" panose="02020603050405020304" pitchFamily="18" charset="0"/>
                <a:cs typeface="Times New Roman" panose="02020603050405020304" pitchFamily="18" charset="0"/>
              </a:rPr>
              <a:t>Kupovetskii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Lokshin</a:t>
            </a:r>
            <a:r>
              <a:rPr lang="en-US" dirty="0">
                <a:latin typeface="Times New Roman" panose="02020603050405020304" pitchFamily="18" charset="0"/>
                <a:cs typeface="Times New Roman" panose="02020603050405020304" pitchFamily="18" charset="0"/>
              </a:rPr>
              <a:t>; Saint </a:t>
            </a:r>
            <a:r>
              <a:rPr lang="en-US" dirty="0" err="1">
                <a:latin typeface="Times New Roman" panose="02020603050405020304" pitchFamily="18" charset="0"/>
                <a:cs typeface="Times New Roman" panose="02020603050405020304" pitchFamily="18" charset="0"/>
              </a:rPr>
              <a:t>Peresburg</a:t>
            </a:r>
            <a:r>
              <a:rPr lang="en-US" dirty="0">
                <a:latin typeface="Times New Roman" panose="02020603050405020304" pitchFamily="18" charset="0"/>
                <a:cs typeface="Times New Roman" panose="02020603050405020304" pitchFamily="18" charset="0"/>
              </a:rPr>
              <a:t>,  MIR, 2011</a:t>
            </a:r>
          </a:p>
          <a:p>
            <a:pPr marL="0" indent="0"/>
            <a:r>
              <a:rPr lang="en-US" dirty="0">
                <a:latin typeface="Times New Roman" panose="02020603050405020304" pitchFamily="18" charset="0"/>
                <a:cs typeface="Times New Roman" panose="02020603050405020304" pitchFamily="18" charset="0"/>
              </a:rPr>
              <a:t>2. Jewish Documentary Sources in Saint Petersburg Archives : A Guide [V. 2]: Regional archives, Ed. and comp. by A. Ivanov, M. </a:t>
            </a:r>
            <a:r>
              <a:rPr lang="en-US" dirty="0" err="1">
                <a:latin typeface="Times New Roman" panose="02020603050405020304" pitchFamily="18" charset="0"/>
                <a:cs typeface="Times New Roman" panose="02020603050405020304" pitchFamily="18" charset="0"/>
              </a:rPr>
              <a:t>Kupovetskii</a:t>
            </a:r>
            <a:r>
              <a:rPr lang="en-US" dirty="0">
                <a:latin typeface="Times New Roman" panose="02020603050405020304" pitchFamily="18" charset="0"/>
                <a:cs typeface="Times New Roman" panose="02020603050405020304" pitchFamily="18" charset="0"/>
              </a:rPr>
              <a:t>; Saint </a:t>
            </a:r>
            <a:r>
              <a:rPr lang="en-US" dirty="0" err="1">
                <a:latin typeface="Times New Roman" panose="02020603050405020304" pitchFamily="18" charset="0"/>
                <a:cs typeface="Times New Roman" panose="02020603050405020304" pitchFamily="18" charset="0"/>
              </a:rPr>
              <a:t>Peresburg</a:t>
            </a:r>
            <a:r>
              <a:rPr lang="en-US" dirty="0">
                <a:latin typeface="Times New Roman" panose="02020603050405020304" pitchFamily="18" charset="0"/>
                <a:cs typeface="Times New Roman" panose="02020603050405020304" pitchFamily="18" charset="0"/>
              </a:rPr>
              <a:t>,  MIR, 2013</a:t>
            </a:r>
          </a:p>
          <a:p>
            <a:pPr marL="0" indent="0"/>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Genrikh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Markovich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Deich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Arkhivnye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dokumenty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istorii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evreev</a:t>
            </a:r>
            <a:r>
              <a:rPr lang="en-US" dirty="0">
                <a:latin typeface="Times New Roman" panose="02020603050405020304" pitchFamily="18" charset="0"/>
                <a:cs typeface="Times New Roman" panose="02020603050405020304" pitchFamily="18" charset="0"/>
              </a:rPr>
              <a:t> v </a:t>
            </a:r>
            <a:r>
              <a:rPr lang="en-US" dirty="0" err="1">
                <a:latin typeface="Times New Roman" panose="02020603050405020304" pitchFamily="18" charset="0"/>
                <a:cs typeface="Times New Roman" panose="02020603050405020304" pitchFamily="18" charset="0"/>
              </a:rPr>
              <a:t>Rossii</a:t>
            </a:r>
            <a:r>
              <a:rPr lang="en-US" dirty="0">
                <a:latin typeface="Times New Roman" panose="02020603050405020304" pitchFamily="18" charset="0"/>
                <a:cs typeface="Times New Roman" panose="02020603050405020304" pitchFamily="18" charset="0"/>
              </a:rPr>
              <a:t> v XIX–</a:t>
            </a:r>
            <a:r>
              <a:rPr lang="en-US" dirty="0" err="1">
                <a:latin typeface="Times New Roman" panose="02020603050405020304" pitchFamily="18" charset="0"/>
                <a:cs typeface="Times New Roman" panose="02020603050405020304" pitchFamily="18" charset="0"/>
              </a:rPr>
              <a:t>nachale</a:t>
            </a:r>
            <a:r>
              <a:rPr lang="en-US" dirty="0">
                <a:latin typeface="Times New Roman" panose="02020603050405020304" pitchFamily="18" charset="0"/>
                <a:cs typeface="Times New Roman" panose="02020603050405020304" pitchFamily="18" charset="0"/>
              </a:rPr>
              <a:t> XX </a:t>
            </a:r>
            <a:r>
              <a:rPr lang="en-US" dirty="0" err="1">
                <a:latin typeface="Times New Roman" panose="02020603050405020304" pitchFamily="18" charset="0"/>
                <a:cs typeface="Times New Roman" panose="02020603050405020304" pitchFamily="18" charset="0"/>
              </a:rPr>
              <a:t>vv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Putevoditel</a:t>
            </a:r>
            <a:r>
              <a:rPr lang="en-US" dirty="0">
                <a:latin typeface="Times New Roman" panose="02020603050405020304" pitchFamily="18" charset="0"/>
                <a:cs typeface="Times New Roman" panose="02020603050405020304" pitchFamily="18" charset="0"/>
              </a:rPr>
              <a:t>’ / A Research Guide to Materials on the History of Russian Jewry, 19th and Early 20th Centuries in Selected Archives of the Former Soviet Union, ed. Benjamin Nathans (Moscow and Pittsburgh, 1994).</a:t>
            </a:r>
          </a:p>
          <a:p>
            <a:pPr marL="0" indent="0"/>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Alla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Chastina</a:t>
            </a:r>
            <a:r>
              <a:rPr lang="en-US" dirty="0">
                <a:latin typeface="Times New Roman" panose="02020603050405020304" pitchFamily="18" charset="0"/>
                <a:cs typeface="Times New Roman" panose="02020603050405020304" pitchFamily="18" charset="0"/>
              </a:rPr>
              <a:t> presentation, 2013 </a:t>
            </a:r>
            <a:r>
              <a:rPr lang="en-US" u="sng" dirty="0">
                <a:latin typeface="Times New Roman" panose="02020603050405020304" pitchFamily="18" charset="0"/>
                <a:cs typeface="Times New Roman" panose="02020603050405020304" pitchFamily="18" charset="0"/>
                <a:hlinkClick r:id="rId2"/>
              </a:rPr>
              <a:t>https://www.jewishgen.org/bessarabia/files/projects/34NationalArchiveMoldova/NationalArchiveMoldova1.pdf</a:t>
            </a:r>
            <a:endParaRPr lang="en-US" dirty="0">
              <a:latin typeface="Times New Roman" panose="02020603050405020304" pitchFamily="18" charset="0"/>
              <a:cs typeface="Times New Roman" panose="02020603050405020304" pitchFamily="18" charset="0"/>
            </a:endParaRPr>
          </a:p>
          <a:p>
            <a:pPr marL="0" indent="0"/>
            <a:r>
              <a:rPr lang="en-US" dirty="0">
                <a:latin typeface="Times New Roman" panose="02020603050405020304" pitchFamily="18" charset="0"/>
                <a:cs typeface="Times New Roman" panose="02020603050405020304" pitchFamily="18" charset="0"/>
              </a:rPr>
              <a:t>5. Archive section at the Bessarabia SIG website: </a:t>
            </a:r>
            <a:r>
              <a:rPr lang="en-US" u="sng" dirty="0">
                <a:latin typeface="Times New Roman" panose="02020603050405020304" pitchFamily="18" charset="0"/>
                <a:cs typeface="Times New Roman" panose="02020603050405020304" pitchFamily="18" charset="0"/>
                <a:hlinkClick r:id="rId3"/>
              </a:rPr>
              <a:t>https://www.jewishgen.org/bessarabia/TPL_Base.asp?id=23</a:t>
            </a:r>
            <a:endParaRPr lang="en-US" dirty="0">
              <a:latin typeface="Times New Roman" panose="02020603050405020304" pitchFamily="18" charset="0"/>
              <a:cs typeface="Times New Roman" panose="02020603050405020304" pitchFamily="18" charset="0"/>
            </a:endParaRPr>
          </a:p>
          <a:p>
            <a:pPr marL="0" indent="0"/>
            <a:r>
              <a:rPr lang="en-US" dirty="0">
                <a:latin typeface="Times New Roman" panose="02020603050405020304" pitchFamily="18" charset="0"/>
                <a:cs typeface="Times New Roman" panose="02020603050405020304" pitchFamily="18" charset="0"/>
              </a:rPr>
              <a:t>6.  Miriam Weiner, </a:t>
            </a:r>
            <a:r>
              <a:rPr lang="en-US" i="1" dirty="0">
                <a:latin typeface="Times New Roman" panose="02020603050405020304" pitchFamily="18" charset="0"/>
                <a:cs typeface="Times New Roman" panose="02020603050405020304" pitchFamily="18" charset="0"/>
              </a:rPr>
              <a:t>Jewish Roots in Ukraine and Moldova</a:t>
            </a:r>
            <a:r>
              <a:rPr lang="en-US" dirty="0">
                <a:latin typeface="Times New Roman" panose="02020603050405020304" pitchFamily="18" charset="0"/>
                <a:cs typeface="Times New Roman" panose="02020603050405020304" pitchFamily="18" charset="0"/>
              </a:rPr>
              <a:t> (JRU&amp;M), YIVO, 1999 </a:t>
            </a:r>
            <a:r>
              <a:rPr lang="en-US" u="sng" dirty="0">
                <a:latin typeface="Times New Roman" panose="02020603050405020304" pitchFamily="18" charset="0"/>
                <a:cs typeface="Times New Roman" panose="02020603050405020304" pitchFamily="18" charset="0"/>
                <a:hlinkClick r:id="rId4"/>
              </a:rPr>
              <a:t>http://www.rtrfoundation.org/uk1.shtml</a:t>
            </a:r>
            <a:endParaRPr lang="en-US" dirty="0">
              <a:latin typeface="Times New Roman" panose="02020603050405020304" pitchFamily="18" charset="0"/>
              <a:cs typeface="Times New Roman" panose="02020603050405020304" pitchFamily="18" charset="0"/>
            </a:endParaRPr>
          </a:p>
          <a:p>
            <a:pPr marL="0" indent="0"/>
            <a:endParaRPr lang="en-US" dirty="0"/>
          </a:p>
        </p:txBody>
      </p:sp>
      <p:sp>
        <p:nvSpPr>
          <p:cNvPr id="4" name="Slide Number Placeholder 3"/>
          <p:cNvSpPr>
            <a:spLocks noGrp="1"/>
          </p:cNvSpPr>
          <p:nvPr>
            <p:ph type="sldNum" sz="quarter" idx="12"/>
          </p:nvPr>
        </p:nvSpPr>
        <p:spPr/>
        <p:txBody>
          <a:bodyPr/>
          <a:lstStyle/>
          <a:p>
            <a:fld id="{462FCA48-A5ED-45FF-9900-9A5D8CFC5DEF}" type="slidenum">
              <a:rPr lang="en-US" smtClean="0"/>
              <a:t>20</a:t>
            </a:fld>
            <a:endParaRPr lang="en-US" dirty="0"/>
          </a:p>
        </p:txBody>
      </p:sp>
      <p:sp>
        <p:nvSpPr>
          <p:cNvPr id="5" name="Title 1">
            <a:extLst>
              <a:ext uri="{FF2B5EF4-FFF2-40B4-BE49-F238E27FC236}">
                <a16:creationId xmlns:a16="http://schemas.microsoft.com/office/drawing/2014/main" id="{BFEE7B73-41A6-4F53-A75E-5AEB38360591}"/>
              </a:ext>
            </a:extLst>
          </p:cNvPr>
          <p:cNvSpPr>
            <a:spLocks noGrp="1"/>
          </p:cNvSpPr>
          <p:nvPr>
            <p:ph type="title"/>
          </p:nvPr>
        </p:nvSpPr>
        <p:spPr>
          <a:xfrm>
            <a:off x="628650" y="1131095"/>
            <a:ext cx="7886700" cy="226898"/>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62343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8"/>
            <a:ext cx="6172200" cy="536972"/>
          </a:xfrm>
        </p:spPr>
        <p:txBody>
          <a:bodyPr>
            <a:normAutofit/>
          </a:bodyPr>
          <a:lstStyle/>
          <a:p>
            <a:pPr algn="ctr"/>
            <a:r>
              <a:rPr lang="en-US" sz="2175" b="1" dirty="0">
                <a:latin typeface="Times New Roman" panose="02020603050405020304" pitchFamily="18" charset="0"/>
                <a:cs typeface="Times New Roman" panose="02020603050405020304" pitchFamily="18" charset="0"/>
              </a:rPr>
              <a:t>Internet resources on Jewish Bessarabia</a:t>
            </a:r>
          </a:p>
        </p:txBody>
      </p:sp>
      <p:sp>
        <p:nvSpPr>
          <p:cNvPr id="3" name="Content Placeholder 2"/>
          <p:cNvSpPr>
            <a:spLocks noGrp="1"/>
          </p:cNvSpPr>
          <p:nvPr>
            <p:ph idx="1"/>
          </p:nvPr>
        </p:nvSpPr>
        <p:spPr>
          <a:xfrm>
            <a:off x="1485900" y="1657350"/>
            <a:ext cx="6286500" cy="4171950"/>
          </a:xfrm>
        </p:spPr>
        <p:txBody>
          <a:bodyPr>
            <a:normAutofit/>
          </a:bodyPr>
          <a:lstStyle/>
          <a:p>
            <a:r>
              <a:rPr lang="en-US" sz="1350" dirty="0"/>
              <a:t>Bessarabia SIG website: </a:t>
            </a:r>
            <a:r>
              <a:rPr lang="en-US" sz="1350" u="sng" dirty="0">
                <a:hlinkClick r:id="rId2"/>
              </a:rPr>
              <a:t>www.jewishgen.org/bessarabia</a:t>
            </a:r>
            <a:endParaRPr lang="en-US" sz="1350" dirty="0"/>
          </a:p>
          <a:p>
            <a:r>
              <a:rPr lang="en-US" sz="1350" dirty="0"/>
              <a:t>Aaron Shneer Gallery: </a:t>
            </a:r>
            <a:r>
              <a:rPr lang="en-US" sz="1050" dirty="0">
                <a:hlinkClick r:id="rId3"/>
              </a:rPr>
              <a:t>http://picasaweb.google.com/106995678358404531836</a:t>
            </a:r>
            <a:r>
              <a:rPr lang="en-US" sz="1050" dirty="0"/>
              <a:t> </a:t>
            </a:r>
            <a:endParaRPr lang="en-US" sz="1050" dirty="0">
              <a:hlinkClick r:id="rId4"/>
            </a:endParaRPr>
          </a:p>
          <a:p>
            <a:r>
              <a:rPr lang="en-US" sz="1350" dirty="0"/>
              <a:t>Jewish News portal : </a:t>
            </a:r>
            <a:r>
              <a:rPr lang="en-US" sz="1050" dirty="0">
                <a:hlinkClick r:id="rId4"/>
              </a:rPr>
              <a:t>www.dorledor.info</a:t>
            </a:r>
            <a:r>
              <a:rPr lang="en-US" sz="1050" dirty="0"/>
              <a:t>  (Russian)</a:t>
            </a:r>
          </a:p>
          <a:p>
            <a:r>
              <a:rPr lang="en-US" sz="1350" dirty="0"/>
              <a:t>My town Kishinev: </a:t>
            </a:r>
            <a:r>
              <a:rPr lang="en-US" sz="1350" dirty="0">
                <a:hlinkClick r:id="rId5"/>
              </a:rPr>
              <a:t>http://oldchisinau.com/</a:t>
            </a:r>
            <a:r>
              <a:rPr lang="en-US" sz="1350" dirty="0"/>
              <a:t>  (Russian)</a:t>
            </a:r>
          </a:p>
          <a:p>
            <a:r>
              <a:rPr lang="en-US" sz="1350" dirty="0"/>
              <a:t>Centrul Istoric al Chisinaului: </a:t>
            </a:r>
            <a:r>
              <a:rPr lang="en-US" sz="1350" dirty="0">
                <a:hlinkClick r:id="rId6"/>
              </a:rPr>
              <a:t>http://www.monument.sit.md/</a:t>
            </a:r>
            <a:r>
              <a:rPr lang="en-US" sz="1350" dirty="0"/>
              <a:t>  (Romanian)</a:t>
            </a:r>
          </a:p>
          <a:p>
            <a:r>
              <a:rPr lang="en-US" sz="1350" dirty="0"/>
              <a:t>Jewish Memory:  </a:t>
            </a:r>
            <a:r>
              <a:rPr lang="en-US" sz="1350" dirty="0">
                <a:hlinkClick r:id="rId7"/>
              </a:rPr>
              <a:t>http://www.jewishmemory.md/eng/</a:t>
            </a:r>
            <a:r>
              <a:rPr lang="en-US" sz="1350" dirty="0"/>
              <a:t> (English, Russian)</a:t>
            </a:r>
          </a:p>
          <a:p>
            <a:r>
              <a:rPr lang="en-US" sz="1350" dirty="0"/>
              <a:t>All about Bessarabia: </a:t>
            </a:r>
            <a:r>
              <a:rPr lang="en-US" sz="1350" dirty="0">
                <a:hlinkClick r:id="rId8"/>
              </a:rPr>
              <a:t>http://www.bessarabia.ru/</a:t>
            </a:r>
            <a:r>
              <a:rPr lang="en-US" sz="1350" dirty="0"/>
              <a:t>  (English, Russian)</a:t>
            </a:r>
          </a:p>
          <a:p>
            <a:r>
              <a:rPr lang="en-US" sz="1350" dirty="0"/>
              <a:t>Jewish Encyclopedia: </a:t>
            </a:r>
            <a:r>
              <a:rPr lang="en-US" sz="1350" dirty="0">
                <a:hlinkClick r:id="rId9"/>
              </a:rPr>
              <a:t>http://www.jewishencyclopedia.com/articles/3185-bessarabia</a:t>
            </a:r>
            <a:endParaRPr lang="en-US" sz="1350" dirty="0"/>
          </a:p>
          <a:p>
            <a:r>
              <a:rPr lang="en-US" sz="1350" dirty="0"/>
              <a:t>Historical Maps of Moldova: </a:t>
            </a:r>
            <a:r>
              <a:rPr lang="en-US" sz="1350" dirty="0">
                <a:hlinkClick r:id="rId10"/>
              </a:rPr>
              <a:t>http://commons.wikimedia.org/wiki/Category:Maps_of_the_history_of_Moldova</a:t>
            </a:r>
            <a:endParaRPr lang="en-US" sz="1350" dirty="0"/>
          </a:p>
          <a:p>
            <a:r>
              <a:rPr lang="en-US" sz="1350" dirty="0"/>
              <a:t>Jewish Cemeteries of Kishinev and Orgeev: </a:t>
            </a:r>
            <a:r>
              <a:rPr lang="en-US" sz="1350" dirty="0">
                <a:hlinkClick r:id="rId11"/>
              </a:rPr>
              <a:t>http://www.pavetex.md/</a:t>
            </a:r>
            <a:r>
              <a:rPr lang="en-US" sz="1350" dirty="0"/>
              <a:t> </a:t>
            </a:r>
          </a:p>
          <a:p>
            <a:r>
              <a:rPr lang="en-US" sz="1350" dirty="0"/>
              <a:t>Bessarabian Jews: </a:t>
            </a:r>
            <a:r>
              <a:rPr lang="en-US" sz="1350" dirty="0">
                <a:hlinkClick r:id="rId12"/>
              </a:rPr>
              <a:t>http://en.wikipedia.org/wiki/Category:Bessarabian_Jews</a:t>
            </a:r>
            <a:r>
              <a:rPr lang="en-US" sz="1350" dirty="0"/>
              <a:t> </a:t>
            </a:r>
          </a:p>
          <a:p>
            <a:r>
              <a:rPr lang="en-US" sz="1350" dirty="0"/>
              <a:t>Preserving Jewish memory Centropa:  </a:t>
            </a:r>
            <a:r>
              <a:rPr lang="en-US" sz="1350" dirty="0">
                <a:hlinkClick r:id="rId13"/>
              </a:rPr>
              <a:t>http://www.centropa.org/</a:t>
            </a:r>
            <a:r>
              <a:rPr lang="en-US" sz="1350" dirty="0"/>
              <a:t> </a:t>
            </a:r>
          </a:p>
          <a:p>
            <a:r>
              <a:rPr lang="en-US" sz="1200" dirty="0"/>
              <a:t>Bessarabian Maps: </a:t>
            </a:r>
            <a:r>
              <a:rPr lang="en-US" sz="1200" dirty="0">
                <a:hlinkClick r:id="rId14"/>
              </a:rPr>
              <a:t>http://www.wwii-photos-maps.com/bessarabianmaps/index.html</a:t>
            </a:r>
            <a:endParaRPr lang="en-US" sz="1200" dirty="0"/>
          </a:p>
          <a:p>
            <a:r>
              <a:rPr lang="en-US" sz="1350" dirty="0"/>
              <a:t>Memorial: </a:t>
            </a:r>
            <a:r>
              <a:rPr lang="en-US" sz="1350" dirty="0">
                <a:hlinkClick r:id="rId15"/>
              </a:rPr>
              <a:t>http://www.obd-memorial.ru/html/index.html</a:t>
            </a:r>
            <a:r>
              <a:rPr lang="en-US" sz="1350" dirty="0"/>
              <a:t> (Russian)</a:t>
            </a:r>
          </a:p>
          <a:p>
            <a:r>
              <a:rPr lang="en-US" sz="1350" dirty="0"/>
              <a:t>Memory Book: </a:t>
            </a:r>
            <a:r>
              <a:rPr lang="en-US" sz="1350" dirty="0">
                <a:hlinkClick r:id="rId16"/>
              </a:rPr>
              <a:t>http://www.nekropol.com/Holokost.htm</a:t>
            </a:r>
            <a:r>
              <a:rPr lang="en-US" sz="1350" dirty="0"/>
              <a:t> (Russian)</a:t>
            </a:r>
          </a:p>
          <a:p>
            <a:endParaRPr lang="en-US" sz="1350" dirty="0"/>
          </a:p>
          <a:p>
            <a:endParaRPr lang="en-US" sz="1350" dirty="0"/>
          </a:p>
          <a:p>
            <a:endParaRPr lang="en-US" sz="1350" dirty="0"/>
          </a:p>
          <a:p>
            <a:endParaRPr lang="en-US" sz="135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21</a:t>
            </a:fld>
            <a:endParaRPr lang="en-US" dirty="0"/>
          </a:p>
        </p:txBody>
      </p:sp>
    </p:spTree>
    <p:extLst>
      <p:ext uri="{BB962C8B-B14F-4D97-AF65-F5344CB8AC3E}">
        <p14:creationId xmlns:p14="http://schemas.microsoft.com/office/powerpoint/2010/main" val="132678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28750"/>
            <a:ext cx="7666265" cy="857250"/>
          </a:xfrm>
        </p:spPr>
        <p:txBody>
          <a:bodyPr>
            <a:noAutofit/>
          </a:bodyPr>
          <a:lstStyle/>
          <a:p>
            <a:pPr algn="ctr"/>
            <a:r>
              <a:rPr lang="en-US" sz="2175" b="1" dirty="0">
                <a:latin typeface="Times New Roman" panose="02020603050405020304" pitchFamily="18" charset="0"/>
                <a:cs typeface="Times New Roman" panose="02020603050405020304" pitchFamily="18" charset="0"/>
              </a:rPr>
              <a:t>National Archive of Moldova (NARM)</a:t>
            </a:r>
            <a:endParaRPr lang="en-US" sz="2175" dirty="0"/>
          </a:p>
        </p:txBody>
      </p:sp>
      <p:sp>
        <p:nvSpPr>
          <p:cNvPr id="3" name="Content Placeholder 2"/>
          <p:cNvSpPr>
            <a:spLocks noGrp="1"/>
          </p:cNvSpPr>
          <p:nvPr>
            <p:ph idx="1"/>
          </p:nvPr>
        </p:nvSpPr>
        <p:spPr/>
        <p:txBody>
          <a:bodyPr/>
          <a:lstStyle/>
          <a:p>
            <a:pPr marL="0" indent="0" algn="ctr"/>
            <a:endParaRPr lang="en-US" dirty="0"/>
          </a:p>
          <a:p>
            <a:pPr marL="0" indent="0" algn="ctr"/>
            <a:endParaRPr lang="en-US" dirty="0"/>
          </a:p>
          <a:p>
            <a:pPr marL="0" indent="0" algn="ctr"/>
            <a:endParaRPr lang="en-US" dirty="0"/>
          </a:p>
          <a:p>
            <a:pPr marL="0" indent="0" algn="ctr"/>
            <a:r>
              <a:rPr lang="en-US" sz="4000" dirty="0">
                <a:latin typeface="Times New Roman" panose="02020603050405020304" pitchFamily="18" charset="0"/>
                <a:cs typeface="Times New Roman" panose="02020603050405020304" pitchFamily="18" charset="0"/>
              </a:rPr>
              <a:t>Questions?</a:t>
            </a:r>
          </a:p>
          <a:p>
            <a:pPr marL="0" indent="0" algn="ctr"/>
            <a:endParaRPr lang="en-US" dirty="0"/>
          </a:p>
          <a:p>
            <a:pPr marL="0" indent="0" algn="ct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22</a:t>
            </a:fld>
            <a:endParaRPr lang="en-US" dirty="0"/>
          </a:p>
        </p:txBody>
      </p:sp>
    </p:spTree>
    <p:extLst>
      <p:ext uri="{BB962C8B-B14F-4D97-AF65-F5344CB8AC3E}">
        <p14:creationId xmlns:p14="http://schemas.microsoft.com/office/powerpoint/2010/main" val="41374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2576D-6BFE-4430-BAB8-0B8D29753D1E}"/>
              </a:ext>
            </a:extLst>
          </p:cNvPr>
          <p:cNvSpPr>
            <a:spLocks noGrp="1"/>
          </p:cNvSpPr>
          <p:nvPr>
            <p:ph idx="1"/>
          </p:nvPr>
        </p:nvSpPr>
        <p:spPr>
          <a:xfrm>
            <a:off x="628650" y="1626124"/>
            <a:ext cx="7886700" cy="4267723"/>
          </a:xfrm>
        </p:spPr>
        <p:txBody>
          <a:bodyPr>
            <a:normAutofit lnSpcReduction="10000"/>
          </a:bodyPr>
          <a:lstStyle/>
          <a:p>
            <a:pPr marL="0" indent="0"/>
            <a:r>
              <a:rPr lang="en-US" sz="1800" b="1" dirty="0">
                <a:latin typeface="Times New Roman" panose="02020603050405020304" pitchFamily="18" charset="0"/>
                <a:cs typeface="Times New Roman" panose="02020603050405020304" pitchFamily="18" charset="0"/>
              </a:rPr>
              <a:t>Vital records and Revision Lists</a:t>
            </a:r>
          </a:p>
          <a:p>
            <a:pPr marL="0" indent="0"/>
            <a:endParaRPr lang="en-US" sz="1800" b="1" dirty="0">
              <a:latin typeface="Times New Roman" panose="02020603050405020304" pitchFamily="18" charset="0"/>
              <a:cs typeface="Times New Roman" panose="02020603050405020304" pitchFamily="18" charset="0"/>
            </a:endParaRPr>
          </a:p>
          <a:p>
            <a:pPr marL="0" indent="0"/>
            <a:r>
              <a:rPr lang="en-US" sz="2400" b="1" dirty="0" err="1">
                <a:latin typeface="Times New Roman" panose="02020603050405020304" pitchFamily="18" charset="0"/>
                <a:cs typeface="Times New Roman" panose="02020603050405020304" pitchFamily="18" charset="0"/>
              </a:rPr>
              <a:t>JewishGen</a:t>
            </a:r>
            <a:r>
              <a:rPr lang="en-US" sz="2400" b="1" dirty="0">
                <a:latin typeface="Times New Roman" panose="02020603050405020304" pitchFamily="18" charset="0"/>
                <a:cs typeface="Times New Roman" panose="02020603050405020304" pitchFamily="18" charset="0"/>
              </a:rPr>
              <a:t> Bessarabia </a:t>
            </a:r>
            <a:r>
              <a:rPr lang="en-US" sz="2400" dirty="0">
                <a:latin typeface="Times New Roman" panose="02020603050405020304" pitchFamily="18" charset="0"/>
                <a:cs typeface="Times New Roman" panose="02020603050405020304" pitchFamily="18" charset="0"/>
              </a:rPr>
              <a:t>SIG was organized in 2011.  Before 2011 the only records from </a:t>
            </a:r>
            <a:r>
              <a:rPr lang="en-US" sz="2400" b="1" dirty="0">
                <a:latin typeface="Times New Roman" panose="02020603050405020304" pitchFamily="18" charset="0"/>
                <a:cs typeface="Times New Roman" panose="02020603050405020304" pitchFamily="18" charset="0"/>
              </a:rPr>
              <a:t>National Archive of Moldova (NARM)</a:t>
            </a:r>
            <a:r>
              <a:rPr lang="en-US" sz="2400" dirty="0">
                <a:latin typeface="Times New Roman" panose="02020603050405020304" pitchFamily="18" charset="0"/>
                <a:cs typeface="Times New Roman" panose="02020603050405020304" pitchFamily="18" charset="0"/>
              </a:rPr>
              <a:t> were </a:t>
            </a:r>
            <a:r>
              <a:rPr lang="en-US" sz="2400" b="1" dirty="0">
                <a:latin typeface="Times New Roman" panose="02020603050405020304" pitchFamily="18" charset="0"/>
                <a:cs typeface="Times New Roman" panose="02020603050405020304" pitchFamily="18" charset="0"/>
              </a:rPr>
              <a:t>Bessarabia Vital Records</a:t>
            </a:r>
            <a:r>
              <a:rPr lang="en-US" sz="2400" dirty="0">
                <a:latin typeface="Times New Roman" panose="02020603050405020304" pitchFamily="18" charset="0"/>
                <a:cs typeface="Times New Roman" panose="02020603050405020304" pitchFamily="18" charset="0"/>
              </a:rPr>
              <a:t>, including Birth, Marriage, Divorce, Death records. </a:t>
            </a:r>
            <a:r>
              <a:rPr lang="en-US" sz="2400" dirty="0">
                <a:solidFill>
                  <a:srgbClr val="FF0000"/>
                </a:solidFill>
                <a:latin typeface="Times New Roman" panose="02020603050405020304" pitchFamily="18" charset="0"/>
                <a:cs typeface="Times New Roman" panose="02020603050405020304" pitchFamily="18" charset="0"/>
              </a:rPr>
              <a:t>163,000</a:t>
            </a:r>
            <a:r>
              <a:rPr lang="en-US" sz="2400" dirty="0">
                <a:latin typeface="Times New Roman" panose="02020603050405020304" pitchFamily="18" charset="0"/>
                <a:cs typeface="Times New Roman" panose="02020603050405020304" pitchFamily="18" charset="0"/>
              </a:rPr>
              <a:t> records were translated.  Also, before 2011, I found </a:t>
            </a:r>
            <a:r>
              <a:rPr lang="en-US" sz="2400" dirty="0" err="1">
                <a:latin typeface="Times New Roman" panose="02020603050405020304" pitchFamily="18" charset="0"/>
                <a:cs typeface="Times New Roman" panose="02020603050405020304" pitchFamily="18" charset="0"/>
              </a:rPr>
              <a:t>Revizskie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Skazki</a:t>
            </a:r>
            <a:r>
              <a:rPr lang="en-US" sz="2400" dirty="0">
                <a:latin typeface="Times New Roman" panose="02020603050405020304" pitchFamily="18" charset="0"/>
                <a:cs typeface="Times New Roman" panose="02020603050405020304" pitchFamily="18" charset="0"/>
              </a:rPr>
              <a:t> – Revisions Lists at the </a:t>
            </a:r>
            <a:r>
              <a:rPr lang="en-US" sz="2400" b="1" dirty="0">
                <a:latin typeface="Times New Roman" panose="02020603050405020304" pitchFamily="18" charset="0"/>
                <a:cs typeface="Times New Roman" panose="02020603050405020304" pitchFamily="18" charset="0"/>
              </a:rPr>
              <a:t>Family History Library</a:t>
            </a:r>
            <a:r>
              <a:rPr lang="en-US" sz="2400" dirty="0">
                <a:latin typeface="Times New Roman" panose="02020603050405020304" pitchFamily="18" charset="0"/>
                <a:cs typeface="Times New Roman" panose="02020603050405020304" pitchFamily="18" charset="0"/>
              </a:rPr>
              <a:t> in Salt Lake City and we started the </a:t>
            </a:r>
            <a:r>
              <a:rPr lang="en-US" sz="2400" b="1" dirty="0">
                <a:latin typeface="Times New Roman" panose="02020603050405020304" pitchFamily="18" charset="0"/>
                <a:cs typeface="Times New Roman" panose="02020603050405020304" pitchFamily="18" charset="0"/>
              </a:rPr>
              <a:t>Bessarabia Revision List </a:t>
            </a:r>
            <a:r>
              <a:rPr lang="en-US" sz="2400" dirty="0">
                <a:latin typeface="Times New Roman" panose="02020603050405020304" pitchFamily="18" charset="0"/>
                <a:cs typeface="Times New Roman" panose="02020603050405020304" pitchFamily="18" charset="0"/>
              </a:rPr>
              <a:t>project. By now, we have already translated more than </a:t>
            </a:r>
            <a:r>
              <a:rPr lang="en-US" sz="2400" dirty="0">
                <a:solidFill>
                  <a:srgbClr val="FF0000"/>
                </a:solidFill>
                <a:latin typeface="Times New Roman" panose="02020603050405020304" pitchFamily="18" charset="0"/>
                <a:cs typeface="Times New Roman" panose="02020603050405020304" pitchFamily="18" charset="0"/>
              </a:rPr>
              <a:t>180,000 </a:t>
            </a:r>
            <a:r>
              <a:rPr lang="en-US" sz="2400" dirty="0">
                <a:latin typeface="Times New Roman" panose="02020603050405020304" pitchFamily="18" charset="0"/>
                <a:cs typeface="Times New Roman" panose="02020603050405020304" pitchFamily="18" charset="0"/>
              </a:rPr>
              <a:t>records. </a:t>
            </a:r>
          </a:p>
          <a:p>
            <a:pPr marL="0" indent="0"/>
            <a:endParaRPr lang="en-US" sz="2400" dirty="0">
              <a:latin typeface="Times New Roman" panose="02020603050405020304" pitchFamily="18" charset="0"/>
              <a:cs typeface="Times New Roman" panose="02020603050405020304" pitchFamily="18" charset="0"/>
            </a:endParaRPr>
          </a:p>
          <a:p>
            <a:pPr marL="0" indent="0"/>
            <a:r>
              <a:rPr lang="en-US" sz="2400" dirty="0">
                <a:latin typeface="Times New Roman" panose="02020603050405020304" pitchFamily="18" charset="0"/>
                <a:cs typeface="Times New Roman" panose="02020603050405020304" pitchFamily="18" charset="0"/>
              </a:rPr>
              <a:t>All of these records originated at NARM in Kishinev.  </a:t>
            </a:r>
            <a:endParaRPr lang="en-US" sz="2400" dirty="0"/>
          </a:p>
        </p:txBody>
      </p:sp>
      <p:sp>
        <p:nvSpPr>
          <p:cNvPr id="4" name="Slide Number Placeholder 3">
            <a:extLst>
              <a:ext uri="{FF2B5EF4-FFF2-40B4-BE49-F238E27FC236}">
                <a16:creationId xmlns:a16="http://schemas.microsoft.com/office/drawing/2014/main" id="{03F1C46D-C37D-489D-B493-D81CE0A260CC}"/>
              </a:ext>
            </a:extLst>
          </p:cNvPr>
          <p:cNvSpPr>
            <a:spLocks noGrp="1"/>
          </p:cNvSpPr>
          <p:nvPr>
            <p:ph type="sldNum" sz="quarter" idx="12"/>
          </p:nvPr>
        </p:nvSpPr>
        <p:spPr/>
        <p:txBody>
          <a:bodyPr/>
          <a:lstStyle/>
          <a:p>
            <a:fld id="{462FCA48-A5ED-45FF-9900-9A5D8CFC5DEF}" type="slidenum">
              <a:rPr lang="en-US" smtClean="0"/>
              <a:t>3</a:t>
            </a:fld>
            <a:endParaRPr lang="en-US" dirty="0"/>
          </a:p>
        </p:txBody>
      </p:sp>
      <p:sp>
        <p:nvSpPr>
          <p:cNvPr id="5" name="Title 1">
            <a:extLst>
              <a:ext uri="{FF2B5EF4-FFF2-40B4-BE49-F238E27FC236}">
                <a16:creationId xmlns:a16="http://schemas.microsoft.com/office/drawing/2014/main" id="{BFEE7B73-41A6-4F53-A75E-5AEB38360591}"/>
              </a:ext>
            </a:extLst>
          </p:cNvPr>
          <p:cNvSpPr>
            <a:spLocks noGrp="1"/>
          </p:cNvSpPr>
          <p:nvPr>
            <p:ph type="title"/>
          </p:nvPr>
        </p:nvSpPr>
        <p:spPr>
          <a:xfrm>
            <a:off x="628650" y="1131095"/>
            <a:ext cx="7886700" cy="226898"/>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172598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85913"/>
            <a:ext cx="7886700" cy="3904060"/>
          </a:xfrm>
        </p:spPr>
        <p:txBody>
          <a:bodyPr>
            <a:normAutofit/>
          </a:bodyPr>
          <a:lstStyle/>
          <a:p>
            <a:pPr marL="0" indent="0"/>
            <a:r>
              <a:rPr lang="en-US" sz="2700" dirty="0">
                <a:latin typeface="Times New Roman" panose="02020603050405020304" pitchFamily="18" charset="0"/>
                <a:cs typeface="Times New Roman" panose="02020603050405020304" pitchFamily="18" charset="0"/>
              </a:rPr>
              <a:t>Let’s visit the National Archive of Republic of Moldova:</a:t>
            </a:r>
          </a:p>
          <a:p>
            <a:pPr marL="0" indent="0"/>
            <a:r>
              <a:rPr lang="en-US" sz="2700" dirty="0">
                <a:latin typeface="Times New Roman" panose="02020603050405020304" pitchFamily="18" charset="0"/>
                <a:cs typeface="Times New Roman" panose="02020603050405020304" pitchFamily="18" charset="0"/>
              </a:rPr>
              <a:t> </a:t>
            </a:r>
            <a:endParaRPr lang="en-US" sz="2700" dirty="0"/>
          </a:p>
          <a:p>
            <a:pPr marL="0" indent="0" algn="ctr"/>
            <a:r>
              <a:rPr lang="en-US" sz="2700" dirty="0"/>
              <a:t>67 Gheorghe </a:t>
            </a:r>
            <a:r>
              <a:rPr lang="en-US" sz="2700" dirty="0" err="1"/>
              <a:t>Asachi</a:t>
            </a:r>
            <a:r>
              <a:rPr lang="en-US" sz="2700" dirty="0"/>
              <a:t> str., Chisinau MD-2028</a:t>
            </a:r>
          </a:p>
          <a:p>
            <a:pPr marL="0" indent="0" algn="ctr"/>
            <a:r>
              <a:rPr lang="en-US" sz="2700" dirty="0"/>
              <a:t>Public Relations Office</a:t>
            </a:r>
          </a:p>
          <a:p>
            <a:pPr marL="0" indent="0" algn="ctr"/>
            <a:r>
              <a:rPr lang="en-US" sz="2700" dirty="0"/>
              <a:t>Phone: 0 (373 22) 73 58 27</a:t>
            </a:r>
          </a:p>
          <a:p>
            <a:pPr marL="0" indent="0" algn="ctr"/>
            <a:r>
              <a:rPr lang="en-US" sz="2700" dirty="0"/>
              <a:t>Fax: 0 (373 22) 72 10 57</a:t>
            </a:r>
          </a:p>
          <a:p>
            <a:pPr marL="0" indent="0" algn="ctr"/>
            <a:r>
              <a:rPr lang="en-US" sz="2700" dirty="0"/>
              <a:t>E-mail: </a:t>
            </a:r>
            <a:r>
              <a:rPr lang="en-US" sz="2700" dirty="0">
                <a:hlinkClick r:id="rId2"/>
              </a:rPr>
              <a:t>arhiva.national@gmail.com</a:t>
            </a:r>
            <a:endParaRPr lang="en-US" sz="2700" dirty="0"/>
          </a:p>
          <a:p>
            <a:pPr marL="0" indent="0"/>
            <a:endParaRPr lang="en-US" sz="27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62FCA48-A5ED-45FF-9900-9A5D8CFC5DEF}" type="slidenum">
              <a:rPr lang="en-US" smtClean="0"/>
              <a:t>4</a:t>
            </a:fld>
            <a:endParaRPr lang="en-US" dirty="0"/>
          </a:p>
        </p:txBody>
      </p:sp>
      <p:sp>
        <p:nvSpPr>
          <p:cNvPr id="5" name="Title 1">
            <a:extLst>
              <a:ext uri="{FF2B5EF4-FFF2-40B4-BE49-F238E27FC236}">
                <a16:creationId xmlns:a16="http://schemas.microsoft.com/office/drawing/2014/main" id="{BFEE7B73-41A6-4F53-A75E-5AEB38360591}"/>
              </a:ext>
            </a:extLst>
          </p:cNvPr>
          <p:cNvSpPr>
            <a:spLocks noGrp="1"/>
          </p:cNvSpPr>
          <p:nvPr>
            <p:ph type="title"/>
          </p:nvPr>
        </p:nvSpPr>
        <p:spPr>
          <a:xfrm>
            <a:off x="628650" y="1131095"/>
            <a:ext cx="7886700" cy="226898"/>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21703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2528" y="1526117"/>
            <a:ext cx="5793406" cy="4345054"/>
          </a:xfrm>
        </p:spPr>
      </p:pic>
      <p:sp>
        <p:nvSpPr>
          <p:cNvPr id="4" name="Slide Number Placeholder 3"/>
          <p:cNvSpPr>
            <a:spLocks noGrp="1"/>
          </p:cNvSpPr>
          <p:nvPr>
            <p:ph type="sldNum" sz="quarter" idx="12"/>
          </p:nvPr>
        </p:nvSpPr>
        <p:spPr/>
        <p:txBody>
          <a:bodyPr/>
          <a:lstStyle/>
          <a:p>
            <a:fld id="{462FCA48-A5ED-45FF-9900-9A5D8CFC5DEF}" type="slidenum">
              <a:rPr lang="en-US" smtClean="0"/>
              <a:t>5</a:t>
            </a:fld>
            <a:endParaRPr lang="en-US" dirty="0"/>
          </a:p>
        </p:txBody>
      </p:sp>
      <p:sp>
        <p:nvSpPr>
          <p:cNvPr id="6" name="Title 1">
            <a:extLst>
              <a:ext uri="{FF2B5EF4-FFF2-40B4-BE49-F238E27FC236}">
                <a16:creationId xmlns:a16="http://schemas.microsoft.com/office/drawing/2014/main" id="{BFEE7B73-41A6-4F53-A75E-5AEB38360591}"/>
              </a:ext>
            </a:extLst>
          </p:cNvPr>
          <p:cNvSpPr>
            <a:spLocks noGrp="1"/>
          </p:cNvSpPr>
          <p:nvPr>
            <p:ph type="title"/>
          </p:nvPr>
        </p:nvSpPr>
        <p:spPr>
          <a:xfrm>
            <a:off x="628650" y="1131095"/>
            <a:ext cx="7886700" cy="226898"/>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251098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6492875"/>
            <a:ext cx="2057400" cy="365125"/>
          </a:xfrm>
        </p:spPr>
        <p:txBody>
          <a:bodyPr/>
          <a:lstStyle/>
          <a:p>
            <a:fld id="{462FCA48-A5ED-45FF-9900-9A5D8CFC5DEF}" type="slidenum">
              <a:rPr lang="en-US" smtClean="0"/>
              <a:t>6</a:t>
            </a:fld>
            <a:endParaRPr lang="en-US" dirty="0"/>
          </a:p>
        </p:txBody>
      </p:sp>
      <p:sp>
        <p:nvSpPr>
          <p:cNvPr id="5" name="Rectangle 4"/>
          <p:cNvSpPr/>
          <p:nvPr/>
        </p:nvSpPr>
        <p:spPr>
          <a:xfrm>
            <a:off x="628650" y="857250"/>
            <a:ext cx="7886700" cy="427040"/>
          </a:xfrm>
          <a:prstGeom prst="rect">
            <a:avLst/>
          </a:prstGeom>
        </p:spPr>
        <p:txBody>
          <a:bodyPr wrap="square">
            <a:spAutoFit/>
          </a:bodyPr>
          <a:lstStyle/>
          <a:p>
            <a:pPr algn="ctr"/>
            <a:r>
              <a:rPr lang="en-US" sz="2175" b="1" dirty="0">
                <a:latin typeface="Times New Roman" panose="02020603050405020304" pitchFamily="18" charset="0"/>
                <a:cs typeface="Times New Roman" panose="02020603050405020304" pitchFamily="18" charset="0"/>
              </a:rPr>
              <a:t>National Archive of Moldova (NARM)</a:t>
            </a:r>
            <a:endParaRPr lang="en-US" sz="2175" dirty="0"/>
          </a:p>
        </p:txBody>
      </p:sp>
      <p:pic>
        <p:nvPicPr>
          <p:cNvPr id="6" name="Picture 5"/>
          <p:cNvPicPr/>
          <p:nvPr/>
        </p:nvPicPr>
        <p:blipFill>
          <a:blip r:embed="rId2"/>
          <a:stretch>
            <a:fillRect/>
          </a:stretch>
        </p:blipFill>
        <p:spPr>
          <a:xfrm>
            <a:off x="628650" y="1261207"/>
            <a:ext cx="7886700" cy="4363306"/>
          </a:xfrm>
          <a:prstGeom prst="rect">
            <a:avLst/>
          </a:prstGeom>
        </p:spPr>
      </p:pic>
    </p:spTree>
    <p:extLst>
      <p:ext uri="{BB962C8B-B14F-4D97-AF65-F5344CB8AC3E}">
        <p14:creationId xmlns:p14="http://schemas.microsoft.com/office/powerpoint/2010/main" val="101046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62FCA48-A5ED-45FF-9900-9A5D8CFC5DEF}" type="slidenum">
              <a:rPr lang="en-US" smtClean="0"/>
              <a:t>7</a:t>
            </a:fld>
            <a:endParaRPr lang="en-US" dirty="0"/>
          </a:p>
        </p:txBody>
      </p:sp>
      <p:sp>
        <p:nvSpPr>
          <p:cNvPr id="5" name="Rectangle 4"/>
          <p:cNvSpPr/>
          <p:nvPr/>
        </p:nvSpPr>
        <p:spPr>
          <a:xfrm>
            <a:off x="628650" y="857250"/>
            <a:ext cx="7886700" cy="427040"/>
          </a:xfrm>
          <a:prstGeom prst="rect">
            <a:avLst/>
          </a:prstGeom>
        </p:spPr>
        <p:txBody>
          <a:bodyPr wrap="square">
            <a:spAutoFit/>
          </a:bodyPr>
          <a:lstStyle/>
          <a:p>
            <a:pPr algn="ctr"/>
            <a:r>
              <a:rPr lang="en-US" sz="2175" b="1" dirty="0">
                <a:latin typeface="Times New Roman" panose="02020603050405020304" pitchFamily="18" charset="0"/>
                <a:cs typeface="Times New Roman" panose="02020603050405020304" pitchFamily="18" charset="0"/>
              </a:rPr>
              <a:t>National Archive of Moldova (NARM)</a:t>
            </a:r>
            <a:endParaRPr lang="en-US" sz="2175" dirty="0"/>
          </a:p>
        </p:txBody>
      </p:sp>
      <p:pic>
        <p:nvPicPr>
          <p:cNvPr id="6" name="Picture 5"/>
          <p:cNvPicPr/>
          <p:nvPr/>
        </p:nvPicPr>
        <p:blipFill>
          <a:blip r:embed="rId2"/>
          <a:stretch>
            <a:fillRect/>
          </a:stretch>
        </p:blipFill>
        <p:spPr>
          <a:xfrm>
            <a:off x="628650" y="1261207"/>
            <a:ext cx="7886700" cy="4363306"/>
          </a:xfrm>
          <a:prstGeom prst="rect">
            <a:avLst/>
          </a:prstGeom>
        </p:spPr>
      </p:pic>
    </p:spTree>
    <p:extLst>
      <p:ext uri="{BB962C8B-B14F-4D97-AF65-F5344CB8AC3E}">
        <p14:creationId xmlns:p14="http://schemas.microsoft.com/office/powerpoint/2010/main" val="58828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85913"/>
            <a:ext cx="7886700" cy="3904060"/>
          </a:xfrm>
        </p:spPr>
        <p:txBody>
          <a:bodyPr>
            <a:normAutofit/>
          </a:bodyPr>
          <a:lstStyle/>
          <a:p>
            <a:pPr marL="0" indent="0"/>
            <a:r>
              <a:rPr lang="en-US" sz="2700" dirty="0">
                <a:latin typeface="Times New Roman" panose="02020603050405020304" pitchFamily="18" charset="0"/>
                <a:cs typeface="Times New Roman" panose="02020603050405020304" pitchFamily="18" charset="0"/>
              </a:rPr>
              <a:t>How documents, </a:t>
            </a:r>
            <a:r>
              <a:rPr lang="en-US" sz="2700" dirty="0" err="1">
                <a:latin typeface="Times New Roman" panose="02020603050405020304" pitchFamily="18" charset="0"/>
                <a:cs typeface="Times New Roman" panose="02020603050405020304" pitchFamily="18" charset="0"/>
              </a:rPr>
              <a:t>fonds</a:t>
            </a:r>
            <a:r>
              <a:rPr lang="en-US" sz="2700" dirty="0">
                <a:latin typeface="Times New Roman" panose="02020603050405020304" pitchFamily="18" charset="0"/>
                <a:cs typeface="Times New Roman" panose="02020603050405020304" pitchFamily="18" charset="0"/>
              </a:rPr>
              <a:t> are structured and identified:</a:t>
            </a:r>
          </a:p>
          <a:p>
            <a:pPr marL="0" indent="0"/>
            <a:r>
              <a:rPr lang="en-US" sz="2700" dirty="0">
                <a:latin typeface="Times New Roman" panose="02020603050405020304" pitchFamily="18" charset="0"/>
                <a:cs typeface="Times New Roman" panose="02020603050405020304" pitchFamily="18" charset="0"/>
              </a:rPr>
              <a:t>- </a:t>
            </a:r>
            <a:r>
              <a:rPr lang="ru-RU" sz="2700" b="1" dirty="0"/>
              <a:t>Фонд</a:t>
            </a:r>
            <a:r>
              <a:rPr lang="en-US" sz="2700" b="1" dirty="0"/>
              <a:t> – Fond</a:t>
            </a:r>
            <a:r>
              <a:rPr lang="en-US" sz="2700" dirty="0"/>
              <a:t>, for example: Fond #134 – for all Revision lists, Jewish and non-Jewish; Fond #769 – </a:t>
            </a:r>
            <a:r>
              <a:rPr lang="en-US" sz="2700" dirty="0" err="1"/>
              <a:t>Beltsy</a:t>
            </a:r>
            <a:r>
              <a:rPr lang="en-US" sz="2700" dirty="0"/>
              <a:t>, Jewish society (</a:t>
            </a:r>
            <a:r>
              <a:rPr lang="en-US" sz="2700" dirty="0" err="1"/>
              <a:t>Kahal</a:t>
            </a:r>
            <a:r>
              <a:rPr lang="en-US" sz="2700" dirty="0"/>
              <a:t>), 1846, etc.</a:t>
            </a:r>
          </a:p>
          <a:p>
            <a:pPr marL="0" indent="0"/>
            <a:r>
              <a:rPr lang="en-US" sz="2700" dirty="0"/>
              <a:t>Fond might be huge, like #134 with thousands of cases, or very small with 1-2 case.</a:t>
            </a:r>
          </a:p>
          <a:p>
            <a:pPr marL="0" indent="0"/>
            <a:r>
              <a:rPr lang="en-US" sz="2700" b="1" dirty="0"/>
              <a:t>- </a:t>
            </a:r>
            <a:r>
              <a:rPr lang="ru-RU" sz="2700" b="1" dirty="0"/>
              <a:t>Опись </a:t>
            </a:r>
            <a:r>
              <a:rPr lang="en-US" sz="2700" b="1" dirty="0"/>
              <a:t>– Inventory – </a:t>
            </a:r>
            <a:r>
              <a:rPr lang="en-US" sz="2700" dirty="0"/>
              <a:t>collection of cases.</a:t>
            </a:r>
          </a:p>
          <a:p>
            <a:pPr marL="0" indent="0"/>
            <a:r>
              <a:rPr lang="en-US" sz="2700" b="1" dirty="0"/>
              <a:t>- </a:t>
            </a:r>
            <a:r>
              <a:rPr lang="ru-RU" sz="2700" b="1" dirty="0"/>
              <a:t>Дело</a:t>
            </a:r>
            <a:r>
              <a:rPr lang="en-US" sz="2700" b="1" dirty="0"/>
              <a:t> – Case/Files. </a:t>
            </a:r>
            <a:r>
              <a:rPr lang="en-US" sz="2700" dirty="0"/>
              <a:t> It might be one page or several hundred pages.</a:t>
            </a:r>
            <a:endParaRPr lang="en-US" sz="27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62FCA48-A5ED-45FF-9900-9A5D8CFC5DEF}" type="slidenum">
              <a:rPr lang="en-US" smtClean="0"/>
              <a:t>8</a:t>
            </a:fld>
            <a:endParaRPr lang="en-US" dirty="0"/>
          </a:p>
        </p:txBody>
      </p:sp>
      <p:sp>
        <p:nvSpPr>
          <p:cNvPr id="5" name="Title 1">
            <a:extLst>
              <a:ext uri="{FF2B5EF4-FFF2-40B4-BE49-F238E27FC236}">
                <a16:creationId xmlns:a16="http://schemas.microsoft.com/office/drawing/2014/main" id="{BFEE7B73-41A6-4F53-A75E-5AEB38360591}"/>
              </a:ext>
            </a:extLst>
          </p:cNvPr>
          <p:cNvSpPr>
            <a:spLocks noGrp="1"/>
          </p:cNvSpPr>
          <p:nvPr>
            <p:ph type="title"/>
          </p:nvPr>
        </p:nvSpPr>
        <p:spPr>
          <a:xfrm>
            <a:off x="628650" y="1131095"/>
            <a:ext cx="7886700" cy="226898"/>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National Archive of Moldova (NARM)</a:t>
            </a:r>
          </a:p>
        </p:txBody>
      </p:sp>
    </p:spTree>
    <p:extLst>
      <p:ext uri="{BB962C8B-B14F-4D97-AF65-F5344CB8AC3E}">
        <p14:creationId xmlns:p14="http://schemas.microsoft.com/office/powerpoint/2010/main" val="7900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4409" y="1567078"/>
            <a:ext cx="1677954" cy="1220579"/>
          </a:xfrm>
        </p:spPr>
        <p:txBody>
          <a:bodyPr>
            <a:normAutofit fontScale="92500" lnSpcReduction="20000"/>
          </a:bodyPr>
          <a:lstStyle/>
          <a:p>
            <a:pPr marL="0" indent="0"/>
            <a:r>
              <a:rPr lang="en-US" dirty="0"/>
              <a:t>Revision list for Jewish colonists at Jewish colonies Bendery, </a:t>
            </a:r>
            <a:r>
              <a:rPr lang="en-US" dirty="0" err="1"/>
              <a:t>Orgeev</a:t>
            </a:r>
            <a:r>
              <a:rPr lang="en-US" dirty="0"/>
              <a:t>, </a:t>
            </a:r>
            <a:r>
              <a:rPr lang="en-US" dirty="0" err="1"/>
              <a:t>Khotin</a:t>
            </a:r>
            <a:r>
              <a:rPr lang="en-US" dirty="0"/>
              <a:t> and </a:t>
            </a:r>
            <a:r>
              <a:rPr lang="en-US" dirty="0" err="1"/>
              <a:t>Yassy</a:t>
            </a:r>
            <a:r>
              <a:rPr lang="en-US" dirty="0"/>
              <a:t> </a:t>
            </a:r>
            <a:r>
              <a:rPr lang="en-US" dirty="0" err="1"/>
              <a:t>uezd</a:t>
            </a:r>
            <a:r>
              <a:rPr lang="en-US" dirty="0"/>
              <a:t> for 1854-55</a:t>
            </a:r>
          </a:p>
          <a:p>
            <a:pPr marL="0" indent="0"/>
            <a:endParaRPr lang="en-US" dirty="0"/>
          </a:p>
        </p:txBody>
      </p:sp>
      <p:sp>
        <p:nvSpPr>
          <p:cNvPr id="4" name="Slide Number Placeholder 3"/>
          <p:cNvSpPr>
            <a:spLocks noGrp="1"/>
          </p:cNvSpPr>
          <p:nvPr>
            <p:ph type="sldNum" sz="quarter" idx="12"/>
          </p:nvPr>
        </p:nvSpPr>
        <p:spPr/>
        <p:txBody>
          <a:bodyPr/>
          <a:lstStyle/>
          <a:p>
            <a:fld id="{462FCA48-A5ED-45FF-9900-9A5D8CFC5DEF}" type="slidenum">
              <a:rPr lang="en-US" smtClean="0"/>
              <a:t>9</a:t>
            </a:fld>
            <a:endParaRPr lang="en-US" dirty="0"/>
          </a:p>
        </p:txBody>
      </p:sp>
      <p:sp>
        <p:nvSpPr>
          <p:cNvPr id="5" name="Title 1">
            <a:extLst>
              <a:ext uri="{FF2B5EF4-FFF2-40B4-BE49-F238E27FC236}">
                <a16:creationId xmlns:a16="http://schemas.microsoft.com/office/drawing/2014/main" id="{BFEE7B73-41A6-4F53-A75E-5AEB38360591}"/>
              </a:ext>
            </a:extLst>
          </p:cNvPr>
          <p:cNvSpPr txBox="1">
            <a:spLocks/>
          </p:cNvSpPr>
          <p:nvPr/>
        </p:nvSpPr>
        <p:spPr>
          <a:xfrm>
            <a:off x="628650" y="1131095"/>
            <a:ext cx="7886700" cy="22689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75" b="1" dirty="0">
                <a:latin typeface="Times New Roman" panose="02020603050405020304" pitchFamily="18" charset="0"/>
                <a:cs typeface="Times New Roman" panose="02020603050405020304" pitchFamily="18" charset="0"/>
              </a:rPr>
              <a:t>National Archive of Moldova (NARM)</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63108"/>
            <a:ext cx="2538889" cy="4443413"/>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2098" y="3059907"/>
            <a:ext cx="3641408" cy="2564606"/>
          </a:xfrm>
          <a:prstGeom prst="rect">
            <a:avLst/>
          </a:prstGeom>
          <a:noFill/>
          <a:ln>
            <a:noFill/>
          </a:ln>
        </p:spPr>
      </p:pic>
      <p:sp>
        <p:nvSpPr>
          <p:cNvPr id="8" name="Content Placeholder 2"/>
          <p:cNvSpPr txBox="1">
            <a:spLocks/>
          </p:cNvSpPr>
          <p:nvPr/>
        </p:nvSpPr>
        <p:spPr>
          <a:xfrm>
            <a:off x="5026192" y="1721142"/>
            <a:ext cx="3645569" cy="1229602"/>
          </a:xfrm>
          <a:prstGeom prst="rect">
            <a:avLst/>
          </a:prstGeom>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Corresponding FHL Microfilm.</a:t>
            </a:r>
          </a:p>
          <a:p>
            <a:pPr marL="0" indent="0">
              <a:buNone/>
            </a:pPr>
            <a:r>
              <a:rPr lang="en-US" sz="2100" dirty="0" err="1"/>
              <a:t>Bessarabian</a:t>
            </a:r>
            <a:r>
              <a:rPr lang="en-US" sz="2100" dirty="0"/>
              <a:t> Treasury Chamber</a:t>
            </a:r>
          </a:p>
          <a:p>
            <a:pPr marL="0" indent="0">
              <a:buNone/>
            </a:pPr>
            <a:r>
              <a:rPr lang="en-US" sz="2100" dirty="0"/>
              <a:t>Revision List</a:t>
            </a:r>
          </a:p>
          <a:p>
            <a:pPr marL="0" indent="0">
              <a:buNone/>
            </a:pPr>
            <a:r>
              <a:rPr lang="en-US" sz="2100" dirty="0"/>
              <a:t>Fond #134, Inventory #2, Case #330</a:t>
            </a:r>
          </a:p>
          <a:p>
            <a:pPr marL="0" indent="0">
              <a:buNone/>
            </a:pPr>
            <a:r>
              <a:rPr lang="en-US" sz="2100" dirty="0"/>
              <a:t>Years: 1854-1855</a:t>
            </a:r>
          </a:p>
          <a:p>
            <a:pPr marL="0" indent="0">
              <a:buNone/>
            </a:pPr>
            <a:endParaRPr lang="en-US" sz="2100" dirty="0"/>
          </a:p>
        </p:txBody>
      </p:sp>
      <p:sp>
        <p:nvSpPr>
          <p:cNvPr id="9" name="Content Placeholder 2"/>
          <p:cNvSpPr txBox="1">
            <a:spLocks/>
          </p:cNvSpPr>
          <p:nvPr/>
        </p:nvSpPr>
        <p:spPr>
          <a:xfrm>
            <a:off x="3193094" y="1598660"/>
            <a:ext cx="1677954" cy="12205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dirty="0"/>
          </a:p>
        </p:txBody>
      </p:sp>
      <p:sp>
        <p:nvSpPr>
          <p:cNvPr id="11" name="Content Placeholder 2"/>
          <p:cNvSpPr txBox="1">
            <a:spLocks/>
          </p:cNvSpPr>
          <p:nvPr/>
        </p:nvSpPr>
        <p:spPr>
          <a:xfrm>
            <a:off x="3225842" y="1535494"/>
            <a:ext cx="1677954" cy="12205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100" dirty="0"/>
          </a:p>
        </p:txBody>
      </p:sp>
      <p:sp>
        <p:nvSpPr>
          <p:cNvPr id="12" name="Content Placeholder 2"/>
          <p:cNvSpPr txBox="1">
            <a:spLocks/>
          </p:cNvSpPr>
          <p:nvPr/>
        </p:nvSpPr>
        <p:spPr>
          <a:xfrm>
            <a:off x="3307394" y="4935955"/>
            <a:ext cx="1355997" cy="1076701"/>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Fond #134</a:t>
            </a:r>
          </a:p>
          <a:p>
            <a:pPr marL="0" indent="0">
              <a:buNone/>
            </a:pPr>
            <a:r>
              <a:rPr lang="en-US" sz="1800" dirty="0"/>
              <a:t>Inventory #2</a:t>
            </a:r>
          </a:p>
          <a:p>
            <a:pPr marL="0" indent="0">
              <a:buNone/>
            </a:pPr>
            <a:r>
              <a:rPr lang="en-US" sz="1800" dirty="0"/>
              <a:t>Case #330</a:t>
            </a:r>
          </a:p>
        </p:txBody>
      </p:sp>
    </p:spTree>
    <p:extLst>
      <p:ext uri="{BB962C8B-B14F-4D97-AF65-F5344CB8AC3E}">
        <p14:creationId xmlns:p14="http://schemas.microsoft.com/office/powerpoint/2010/main" val="2697068248"/>
      </p:ext>
    </p:extLst>
  </p:cSld>
  <p:clrMapOvr>
    <a:masterClrMapping/>
  </p:clrMapOvr>
</p:sld>
</file>

<file path=ppt/theme/theme1.xml><?xml version="1.0" encoding="utf-8"?>
<a:theme xmlns:a="http://schemas.openxmlformats.org/drawingml/2006/main" name="Default Design">
  <a:themeElements>
    <a:clrScheme name="Blank Presentation 1">
      <a:dk1>
        <a:srgbClr val="104B7D"/>
      </a:dk1>
      <a:lt1>
        <a:srgbClr val="FFFFFF"/>
      </a:lt1>
      <a:dk2>
        <a:srgbClr val="949C5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TotalTime>
  <Words>1435</Words>
  <Application>Microsoft Office PowerPoint</Application>
  <PresentationFormat>On-screen Show (4:3)</PresentationFormat>
  <Paragraphs>194</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Times New Roman</vt:lpstr>
      <vt:lpstr>Default Design</vt:lpstr>
      <vt:lpstr>PowerPoint Presentation</vt:lpstr>
      <vt:lpstr>PowerPoint Presentation</vt:lpstr>
      <vt:lpstr>National Archive of Moldova (NARM)</vt:lpstr>
      <vt:lpstr>National Archive of Moldova (NARM)</vt:lpstr>
      <vt:lpstr>National Archive of Moldova (NARM)</vt:lpstr>
      <vt:lpstr>PowerPoint Presentation</vt:lpstr>
      <vt:lpstr>PowerPoint Presentation</vt:lpstr>
      <vt:lpstr>National Archive of Moldova (NARM)</vt:lpstr>
      <vt:lpstr>PowerPoint Presentation</vt:lpstr>
      <vt:lpstr>PowerPoint Presentation</vt:lpstr>
      <vt:lpstr>PowerPoint Presentation</vt:lpstr>
      <vt:lpstr>National Archive of Moldova (NARM)</vt:lpstr>
      <vt:lpstr>National Archive of Moldova (NARM)</vt:lpstr>
      <vt:lpstr>PowerPoint Presentation</vt:lpstr>
      <vt:lpstr>PowerPoint Presentation</vt:lpstr>
      <vt:lpstr>National Archive of Moldova (NARM)</vt:lpstr>
      <vt:lpstr>National Archive of Moldova (NARM)</vt:lpstr>
      <vt:lpstr>National Archive of Moldova (NARM)</vt:lpstr>
      <vt:lpstr>National Archive of Moldova (NARM)</vt:lpstr>
      <vt:lpstr>National Archive of Moldova (NARM)</vt:lpstr>
      <vt:lpstr>Internet resources on Jewish Bessarabia</vt:lpstr>
      <vt:lpstr>National Archive of Moldova (NARM)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COVER PAGE</dc:title>
  <dc:creator>Avraham Groll</dc:creator>
  <cp:lastModifiedBy>Yefim Kogan</cp:lastModifiedBy>
  <cp:revision>27</cp:revision>
  <dcterms:modified xsi:type="dcterms:W3CDTF">2018-08-20T22:01:37Z</dcterms:modified>
</cp:coreProperties>
</file>