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73" r:id="rId1"/>
  </p:sldMasterIdLst>
  <p:notesMasterIdLst>
    <p:notesMasterId r:id="rId19"/>
  </p:notesMasterIdLst>
  <p:sldIdLst>
    <p:sldId id="256" r:id="rId2"/>
    <p:sldId id="315" r:id="rId3"/>
    <p:sldId id="313" r:id="rId4"/>
    <p:sldId id="316" r:id="rId5"/>
    <p:sldId id="328" r:id="rId6"/>
    <p:sldId id="317" r:id="rId7"/>
    <p:sldId id="318" r:id="rId8"/>
    <p:sldId id="319" r:id="rId9"/>
    <p:sldId id="320" r:id="rId10"/>
    <p:sldId id="321" r:id="rId11"/>
    <p:sldId id="322" r:id="rId12"/>
    <p:sldId id="323" r:id="rId13"/>
    <p:sldId id="325" r:id="rId14"/>
    <p:sldId id="326" r:id="rId15"/>
    <p:sldId id="324" r:id="rId16"/>
    <p:sldId id="268" r:id="rId17"/>
    <p:sldId id="272" r:id="rId18"/>
  </p:sldIdLst>
  <p:sldSz cx="9144000" cy="6858000" type="screen4x3"/>
  <p:notesSz cx="9296400" cy="6858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ACAAE979-EEB4-4F38-8192-529E395D3BBE}">
  <a:tblStyle styleId="{ACAAE979-EEB4-4F38-8192-529E395D3BBE}"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707" autoAdjust="0"/>
    <p:restoredTop sz="94571" autoAdjust="0"/>
  </p:normalViewPr>
  <p:slideViewPr>
    <p:cSldViewPr snapToGrid="0">
      <p:cViewPr varScale="1">
        <p:scale>
          <a:sx n="84" d="100"/>
          <a:sy n="84" d="100"/>
        </p:scale>
        <p:origin x="900" y="8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3" d="100"/>
          <a:sy n="83" d="100"/>
        </p:scale>
        <p:origin x="96"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4029075" cy="342900"/>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400" b="0" i="0" u="none" strike="noStrike" cap="none">
                <a:solidFill>
                  <a:srgbClr val="000000"/>
                </a:solidFill>
                <a:latin typeface="Arial"/>
                <a:ea typeface="Arial"/>
                <a:cs typeface="Arial"/>
                <a:sym typeface="Arial"/>
              </a:defRPr>
            </a:lvl1pPr>
            <a:lvl2pPr marR="0" lvl="1" algn="l" rtl="0">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R="0" lvl="2" algn="l" rtl="0">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R="0" lvl="3" algn="l" rtl="0">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R="0" lvl="4" algn="l" rtl="0">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R="0" lvl="5" algn="l" rtl="0">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R="0" lvl="6" algn="l" rtl="0">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R="0" lvl="7" algn="l" rtl="0">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R="0" lvl="8" algn="l" rtl="0">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4" name="Shape 4"/>
          <p:cNvSpPr txBox="1"/>
          <p:nvPr/>
        </p:nvSpPr>
        <p:spPr>
          <a:xfrm>
            <a:off x="5265738" y="0"/>
            <a:ext cx="4029075" cy="342900"/>
          </a:xfrm>
          <a:prstGeom prst="rect">
            <a:avLst/>
          </a:prstGeom>
          <a:noFill/>
          <a:ln>
            <a:noFill/>
          </a:ln>
        </p:spPr>
        <p:txBody>
          <a:bodyPr spcFirstLastPara="1" wrap="square" lIns="91425" tIns="91425" rIns="91425" bIns="91425" anchor="t" anchorCtr="0">
            <a:noAutofit/>
          </a:bodyPr>
          <a:lstStyle/>
          <a:p>
            <a:pPr marL="0" marR="0" lvl="0" indent="0" algn="r" rtl="0">
              <a:spcBef>
                <a:spcPts val="0"/>
              </a:spcBef>
              <a:spcAft>
                <a:spcPts val="0"/>
              </a:spcAft>
              <a:buNone/>
            </a:pPr>
            <a:endParaRPr sz="1200" b="0" i="0" u="none" strike="noStrike" cap="none">
              <a:solidFill>
                <a:srgbClr val="000000"/>
              </a:solidFill>
              <a:latin typeface="Arial"/>
              <a:ea typeface="Arial"/>
              <a:cs typeface="Arial"/>
              <a:sym typeface="Arial"/>
            </a:endParaRPr>
          </a:p>
        </p:txBody>
      </p:sp>
      <p:sp>
        <p:nvSpPr>
          <p:cNvPr id="5" name="Shape 5"/>
          <p:cNvSpPr>
            <a:spLocks noGrp="1" noRot="1" noChangeAspect="1"/>
          </p:cNvSpPr>
          <p:nvPr>
            <p:ph type="sldImg" idx="3"/>
          </p:nvPr>
        </p:nvSpPr>
        <p:spPr>
          <a:xfrm>
            <a:off x="2933700" y="514350"/>
            <a:ext cx="3429000" cy="2571750"/>
          </a:xfrm>
          <a:custGeom>
            <a:avLst/>
            <a:gdLst/>
            <a:ahLst/>
            <a:cxnLst/>
            <a:rect l="0" t="0" r="0" b="0"/>
            <a:pathLst>
              <a:path w="120000" h="120000" extrusionOk="0">
                <a:moveTo>
                  <a:pt x="0" y="0"/>
                </a:moveTo>
                <a:lnTo>
                  <a:pt x="120000" y="0"/>
                </a:lnTo>
                <a:lnTo>
                  <a:pt x="120000" y="120000"/>
                </a:lnTo>
                <a:lnTo>
                  <a:pt x="0" y="120000"/>
                </a:lnTo>
                <a:close/>
              </a:path>
            </a:pathLst>
          </a:custGeom>
          <a:noFill/>
          <a:ln w="12700" cap="rnd" cmpd="sng">
            <a:solidFill>
              <a:srgbClr val="000000"/>
            </a:solidFill>
            <a:prstDash val="solid"/>
            <a:miter lim="800000"/>
            <a:headEnd type="none" w="sm" len="sm"/>
            <a:tailEnd type="none" w="sm" len="sm"/>
          </a:ln>
        </p:spPr>
      </p:sp>
      <p:sp>
        <p:nvSpPr>
          <p:cNvPr id="6" name="Shape 6"/>
          <p:cNvSpPr txBox="1">
            <a:spLocks noGrp="1"/>
          </p:cNvSpPr>
          <p:nvPr>
            <p:ph type="body" idx="1"/>
          </p:nvPr>
        </p:nvSpPr>
        <p:spPr>
          <a:xfrm>
            <a:off x="930275" y="3257550"/>
            <a:ext cx="7435850" cy="3086100"/>
          </a:xfrm>
          <a:prstGeom prst="rect">
            <a:avLst/>
          </a:prstGeom>
          <a:noFill/>
          <a:ln>
            <a:noFill/>
          </a:ln>
        </p:spPr>
        <p:txBody>
          <a:bodyPr spcFirstLastPara="1" wrap="square" lIns="91425" tIns="91425" rIns="91425" bIns="91425" anchor="ctr" anchorCtr="0"/>
          <a:lstStyle>
            <a:lvl1pPr marL="457200" marR="0" lvl="0"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6pPr>
            <a:lvl7pPr marL="3200400" marR="0" lvl="6"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7pPr>
            <a:lvl8pPr marL="3657600" marR="0" lvl="7"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8pPr>
            <a:lvl9pPr marL="4114800" marR="0" lvl="8"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9pPr>
          </a:lstStyle>
          <a:p>
            <a:endParaRPr/>
          </a:p>
        </p:txBody>
      </p:sp>
      <p:sp>
        <p:nvSpPr>
          <p:cNvPr id="7" name="Shape 7"/>
          <p:cNvSpPr txBox="1"/>
          <p:nvPr/>
        </p:nvSpPr>
        <p:spPr>
          <a:xfrm>
            <a:off x="0" y="6513513"/>
            <a:ext cx="4029075" cy="342900"/>
          </a:xfrm>
          <a:prstGeom prst="rect">
            <a:avLst/>
          </a:prstGeom>
          <a:noFill/>
          <a:ln>
            <a:noFill/>
          </a:ln>
        </p:spPr>
        <p:txBody>
          <a:bodyPr spcFirstLastPara="1" wrap="square" lIns="91425" tIns="91425" rIns="91425" bIns="91425" anchor="ctr" anchorCtr="0">
            <a:noAutofit/>
          </a:bodyPr>
          <a:lstStyle/>
          <a:p>
            <a:pPr marL="0" marR="0" lvl="0" indent="0" algn="l" rtl="0">
              <a:spcBef>
                <a:spcPts val="0"/>
              </a:spcBef>
              <a:spcAft>
                <a:spcPts val="0"/>
              </a:spcAft>
              <a:buNone/>
            </a:pPr>
            <a:endParaRPr sz="1400">
              <a:solidFill>
                <a:srgbClr val="000000"/>
              </a:solidFill>
              <a:latin typeface="Arial"/>
              <a:ea typeface="Arial"/>
              <a:cs typeface="Arial"/>
              <a:sym typeface="Arial"/>
            </a:endParaRPr>
          </a:p>
        </p:txBody>
      </p:sp>
      <p:sp>
        <p:nvSpPr>
          <p:cNvPr id="8" name="Shape 8"/>
          <p:cNvSpPr txBox="1"/>
          <p:nvPr/>
        </p:nvSpPr>
        <p:spPr>
          <a:xfrm>
            <a:off x="5265738" y="6513513"/>
            <a:ext cx="4029075" cy="342900"/>
          </a:xfrm>
          <a:prstGeom prst="rect">
            <a:avLst/>
          </a:prstGeom>
          <a:noFill/>
          <a:ln>
            <a:noFill/>
          </a:ln>
        </p:spPr>
        <p:txBody>
          <a:bodyPr spcFirstLastPara="1" wrap="square" lIns="91425" tIns="91425" rIns="91425" bIns="91425" anchor="b" anchorCtr="0">
            <a:noAutofit/>
          </a:bodyPr>
          <a:lstStyle/>
          <a:p>
            <a:pPr marL="0" marR="0" lvl="0" indent="0" algn="r" rtl="0">
              <a:spcBef>
                <a:spcPts val="0"/>
              </a:spcBef>
              <a:spcAft>
                <a:spcPts val="0"/>
              </a:spcAft>
              <a:buNone/>
            </a:pPr>
            <a:endParaRPr sz="1200">
              <a:solidFill>
                <a:srgbClr val="000000"/>
              </a:solidFill>
              <a:latin typeface="Arial"/>
              <a:ea typeface="Arial"/>
              <a:cs typeface="Arial"/>
              <a:sym typeface="Arial"/>
            </a:endParaRPr>
          </a:p>
        </p:txBody>
      </p:sp>
    </p:spTree>
    <p:extLst>
      <p:ext uri="{BB962C8B-B14F-4D97-AF65-F5344CB8AC3E}">
        <p14:creationId xmlns:p14="http://schemas.microsoft.com/office/powerpoint/2010/main" val="3018399555"/>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Shape 112"/>
          <p:cNvSpPr>
            <a:spLocks noGrp="1" noRot="1" noChangeAspect="1"/>
          </p:cNvSpPr>
          <p:nvPr>
            <p:ph type="sldImg" idx="2"/>
          </p:nvPr>
        </p:nvSpPr>
        <p:spPr>
          <a:xfrm>
            <a:off x="2933700" y="514350"/>
            <a:ext cx="3429000" cy="257175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13" name="Shape 113"/>
          <p:cNvSpPr txBox="1">
            <a:spLocks noGrp="1"/>
          </p:cNvSpPr>
          <p:nvPr>
            <p:ph type="body" idx="1"/>
          </p:nvPr>
        </p:nvSpPr>
        <p:spPr>
          <a:xfrm>
            <a:off x="930275" y="3257550"/>
            <a:ext cx="7435850" cy="30861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Arial"/>
              <a:ea typeface="Arial"/>
              <a:cs typeface="Arial"/>
              <a:sym typeface="Arial"/>
            </a:endParaRPr>
          </a:p>
        </p:txBody>
      </p:sp>
      <p:sp>
        <p:nvSpPr>
          <p:cNvPr id="114" name="Shape 114"/>
          <p:cNvSpPr txBox="1"/>
          <p:nvPr/>
        </p:nvSpPr>
        <p:spPr>
          <a:xfrm>
            <a:off x="5265738" y="6513513"/>
            <a:ext cx="4029075" cy="3429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Clr>
                <a:srgbClr val="000000"/>
              </a:buClr>
              <a:buSzPts val="300"/>
              <a:buFont typeface="Arial"/>
              <a:buNone/>
            </a:pPr>
            <a:r>
              <a:rPr lang="en-US" sz="1200">
                <a:solidFill>
                  <a:srgbClr val="000000"/>
                </a:solidFill>
                <a:latin typeface="Arial"/>
                <a:ea typeface="Arial"/>
                <a:cs typeface="Arial"/>
                <a:sym typeface="Arial"/>
              </a:rPr>
              <a:t>*</a:t>
            </a:r>
            <a:endParaRPr/>
          </a:p>
        </p:txBody>
      </p:sp>
    </p:spTree>
    <p:extLst>
      <p:ext uri="{BB962C8B-B14F-4D97-AF65-F5344CB8AC3E}">
        <p14:creationId xmlns:p14="http://schemas.microsoft.com/office/powerpoint/2010/main" val="10780457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type="title">
  <p:cSld name="TITLE">
    <p:spTree>
      <p:nvGrpSpPr>
        <p:cNvPr id="1" name="Shape 15"/>
        <p:cNvGrpSpPr/>
        <p:nvPr/>
      </p:nvGrpSpPr>
      <p:grpSpPr>
        <a:xfrm>
          <a:off x="0" y="0"/>
          <a:ext cx="0" cy="0"/>
          <a:chOff x="0" y="0"/>
          <a:chExt cx="0" cy="0"/>
        </a:xfrm>
      </p:grpSpPr>
      <p:sp>
        <p:nvSpPr>
          <p:cNvPr id="16" name="Shape 16"/>
          <p:cNvSpPr txBox="1">
            <a:spLocks noGrp="1"/>
          </p:cNvSpPr>
          <p:nvPr>
            <p:ph type="ctrTitle"/>
          </p:nvPr>
        </p:nvSpPr>
        <p:spPr>
          <a:xfrm>
            <a:off x="685800" y="2130425"/>
            <a:ext cx="7772400" cy="1470024"/>
          </a:xfrm>
          <a:prstGeom prst="rect">
            <a:avLst/>
          </a:prstGeom>
          <a:noFill/>
          <a:ln>
            <a:noFill/>
          </a:ln>
        </p:spPr>
        <p:txBody>
          <a:bodyPr spcFirstLastPara="1" wrap="square" lIns="91425" tIns="91425" rIns="91425" bIns="91425" anchor="t" anchorCtr="0"/>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17" name="Shape 17"/>
          <p:cNvSpPr txBox="1">
            <a:spLocks noGrp="1"/>
          </p:cNvSpPr>
          <p:nvPr>
            <p:ph type="subTitle" idx="1"/>
          </p:nvPr>
        </p:nvSpPr>
        <p:spPr>
          <a:xfrm>
            <a:off x="1371600" y="3886200"/>
            <a:ext cx="6400799" cy="1752600"/>
          </a:xfrm>
          <a:prstGeom prst="rect">
            <a:avLst/>
          </a:prstGeom>
          <a:noFill/>
          <a:ln>
            <a:noFill/>
          </a:ln>
        </p:spPr>
        <p:txBody>
          <a:bodyPr spcFirstLastPara="1" wrap="square" lIns="91425" tIns="91425" rIns="91425" bIns="91425" anchor="t" anchorCtr="0"/>
          <a:lstStyle>
            <a:lvl1pPr marR="0" lvl="0" algn="ctr"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R="0" lvl="1" algn="ctr"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ctr"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R="0" lvl="4"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R="0" lvl="5" algn="ctr"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R="0" lvl="6" algn="ctr"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R="0" lvl="7" algn="ctr"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R="0" lvl="8" algn="ctr"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matchingName="vertTitleAndTx" type="vertTitleAndTx">
  <p:cSld name="VERTICAL_TITLE_AND_VERTICAL_TEXT">
    <p:spTree>
      <p:nvGrpSpPr>
        <p:cNvPr id="1" name="Shape 29"/>
        <p:cNvGrpSpPr/>
        <p:nvPr/>
      </p:nvGrpSpPr>
      <p:grpSpPr>
        <a:xfrm>
          <a:off x="0" y="0"/>
          <a:ext cx="0" cy="0"/>
          <a:chOff x="0" y="0"/>
          <a:chExt cx="0" cy="0"/>
        </a:xfrm>
      </p:grpSpPr>
      <p:sp>
        <p:nvSpPr>
          <p:cNvPr id="30" name="Shape 30"/>
          <p:cNvSpPr txBox="1">
            <a:spLocks noGrp="1"/>
          </p:cNvSpPr>
          <p:nvPr>
            <p:ph type="title"/>
          </p:nvPr>
        </p:nvSpPr>
        <p:spPr>
          <a:xfrm rot="5400000">
            <a:off x="4743450" y="2381249"/>
            <a:ext cx="5486399" cy="1943100"/>
          </a:xfrm>
          <a:prstGeom prst="rect">
            <a:avLst/>
          </a:prstGeom>
          <a:noFill/>
          <a:ln>
            <a:noFill/>
          </a:ln>
        </p:spPr>
        <p:txBody>
          <a:bodyPr spcFirstLastPara="1" wrap="square" lIns="91425" tIns="91425" rIns="91425" bIns="91425" anchor="t" anchorCtr="0"/>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31" name="Shape 31"/>
          <p:cNvSpPr txBox="1">
            <a:spLocks noGrp="1"/>
          </p:cNvSpPr>
          <p:nvPr>
            <p:ph type="body" idx="1"/>
          </p:nvPr>
        </p:nvSpPr>
        <p:spPr>
          <a:xfrm rot="5400000">
            <a:off x="781050" y="514349"/>
            <a:ext cx="5486399" cy="5676900"/>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vertTx" type="vertTx">
  <p:cSld name="VERTICAL_TEX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685800" y="609600"/>
            <a:ext cx="7772400" cy="1143000"/>
          </a:xfrm>
          <a:prstGeom prst="rect">
            <a:avLst/>
          </a:prstGeom>
          <a:noFill/>
          <a:ln>
            <a:noFill/>
          </a:ln>
        </p:spPr>
        <p:txBody>
          <a:bodyPr spcFirstLastPara="1" wrap="square" lIns="91425" tIns="91425" rIns="91425" bIns="91425" anchor="t" anchorCtr="0"/>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34" name="Shape 34"/>
          <p:cNvSpPr txBox="1">
            <a:spLocks noGrp="1"/>
          </p:cNvSpPr>
          <p:nvPr>
            <p:ph type="body" idx="1"/>
          </p:nvPr>
        </p:nvSpPr>
        <p:spPr>
          <a:xfrm rot="5400000">
            <a:off x="2514599" y="152399"/>
            <a:ext cx="4114800" cy="7772400"/>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matchingName="picTx" type="picTx">
  <p:cSld name="PICTURE_WITH_CAPTION_TEXT">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1792288" y="4800600"/>
            <a:ext cx="5486399" cy="566737"/>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2000" b="1" i="0" u="none" strike="noStrike" cap="none">
                <a:solidFill>
                  <a:srgbClr val="000000"/>
                </a:solidFill>
                <a:latin typeface="Arial"/>
                <a:ea typeface="Arial"/>
                <a:cs typeface="Arial"/>
                <a:sym typeface="Arial"/>
              </a:defRPr>
            </a:lvl1pPr>
            <a:lvl2pPr marR="0" lvl="1" algn="l" rtl="0">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R="0" lvl="2" algn="l" rtl="0">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R="0" lvl="3" algn="l" rtl="0">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R="0" lvl="4" algn="l" rtl="0">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R="0" lvl="5" algn="l" rtl="0">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R="0" lvl="6" algn="l" rtl="0">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R="0" lvl="7" algn="l" rtl="0">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R="0" lvl="8" algn="l" rtl="0">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37" name="Shape 37"/>
          <p:cNvSpPr>
            <a:spLocks noGrp="1"/>
          </p:cNvSpPr>
          <p:nvPr>
            <p:ph type="pic" idx="2"/>
          </p:nvPr>
        </p:nvSpPr>
        <p:spPr>
          <a:xfrm>
            <a:off x="1792288" y="612775"/>
            <a:ext cx="5486399" cy="4114800"/>
          </a:xfrm>
          <a:prstGeom prst="rect">
            <a:avLst/>
          </a:prstGeom>
          <a:noFill/>
          <a:ln>
            <a:noFill/>
          </a:ln>
        </p:spPr>
        <p:txBody>
          <a:bodyPr spcFirstLastPara="1" wrap="square" lIns="91425" tIns="91425" rIns="91425" bIns="91425" anchor="t" anchorCtr="0"/>
          <a:lstStyle>
            <a:lvl1pPr marR="0" lvl="0" algn="l" rtl="0">
              <a:spcBef>
                <a:spcPts val="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R="0" lvl="1" algn="l" rtl="0">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spcBef>
                <a:spcPts val="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R="0" lvl="4" algn="l" rtl="0">
              <a:spcBef>
                <a:spcPts val="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38" name="Shape 38"/>
          <p:cNvSpPr txBox="1">
            <a:spLocks noGrp="1"/>
          </p:cNvSpPr>
          <p:nvPr>
            <p:ph type="body" idx="1"/>
          </p:nvPr>
        </p:nvSpPr>
        <p:spPr>
          <a:xfrm>
            <a:off x="1792288" y="5367337"/>
            <a:ext cx="5486399" cy="804861"/>
          </a:xfrm>
          <a:prstGeom prst="rect">
            <a:avLst/>
          </a:prstGeom>
          <a:noFill/>
          <a:ln>
            <a:noFill/>
          </a:ln>
        </p:spPr>
        <p:txBody>
          <a:bodyPr spcFirstLastPara="1" wrap="square" lIns="91425" tIns="91425" rIns="91425" bIns="91425" anchor="t" anchorCtr="0"/>
          <a:lstStyle>
            <a:lvl1pPr marL="457200" marR="0" lvl="0" indent="-228600" algn="l" rtl="0">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L="914400" marR="0" lvl="1" indent="-228600" algn="l" rtl="0">
              <a:spcBef>
                <a:spcPts val="0"/>
              </a:spcBef>
              <a:spcAft>
                <a:spcPts val="0"/>
              </a:spcAft>
              <a:buClr>
                <a:srgbClr val="000000"/>
              </a:buClr>
              <a:buSzPts val="1200"/>
              <a:buFont typeface="Arial"/>
              <a:buNone/>
              <a:defRPr sz="1200" b="0" i="0" u="none" strike="noStrike" cap="none">
                <a:solidFill>
                  <a:srgbClr val="000000"/>
                </a:solidFill>
                <a:latin typeface="Arial"/>
                <a:ea typeface="Arial"/>
                <a:cs typeface="Arial"/>
                <a:sym typeface="Arial"/>
              </a:defRPr>
            </a:lvl2pPr>
            <a:lvl3pPr marL="1371600" marR="0" lvl="2" indent="-228600" algn="l" rtl="0">
              <a:spcBef>
                <a:spcPts val="0"/>
              </a:spcBef>
              <a:spcAft>
                <a:spcPts val="0"/>
              </a:spcAft>
              <a:buClr>
                <a:srgbClr val="000000"/>
              </a:buClr>
              <a:buSzPts val="1000"/>
              <a:buFont typeface="Arial"/>
              <a:buNone/>
              <a:defRPr sz="1000" b="0" i="0" u="none" strike="noStrike" cap="none">
                <a:solidFill>
                  <a:srgbClr val="000000"/>
                </a:solidFill>
                <a:latin typeface="Arial"/>
                <a:ea typeface="Arial"/>
                <a:cs typeface="Arial"/>
                <a:sym typeface="Arial"/>
              </a:defRPr>
            </a:lvl3pPr>
            <a:lvl4pPr marL="1828800" marR="0" lvl="3" indent="-228600" algn="l" rtl="0">
              <a:spcBef>
                <a:spcPts val="0"/>
              </a:spcBef>
              <a:spcAft>
                <a:spcPts val="0"/>
              </a:spcAft>
              <a:buClr>
                <a:srgbClr val="000000"/>
              </a:buClr>
              <a:buSzPts val="900"/>
              <a:buFont typeface="Arial"/>
              <a:buNone/>
              <a:defRPr sz="900" b="0" i="0" u="none" strike="noStrike" cap="none">
                <a:solidFill>
                  <a:srgbClr val="000000"/>
                </a:solidFill>
                <a:latin typeface="Arial"/>
                <a:ea typeface="Arial"/>
                <a:cs typeface="Arial"/>
                <a:sym typeface="Arial"/>
              </a:defRPr>
            </a:lvl4pPr>
            <a:lvl5pPr marL="2286000" marR="0" lvl="4" indent="-228600" algn="l" rtl="0">
              <a:spcBef>
                <a:spcPts val="0"/>
              </a:spcBef>
              <a:spcAft>
                <a:spcPts val="0"/>
              </a:spcAft>
              <a:buClr>
                <a:srgbClr val="000000"/>
              </a:buClr>
              <a:buSzPts val="900"/>
              <a:buFont typeface="Arial"/>
              <a:buNone/>
              <a:defRPr sz="9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matchingName="objTx" type="objTx">
  <p:cSld name="OBJECT_WITH_CAPTION_TEXT">
    <p:spTree>
      <p:nvGrpSpPr>
        <p:cNvPr id="1" name="Shape 39"/>
        <p:cNvGrpSpPr/>
        <p:nvPr/>
      </p:nvGrpSpPr>
      <p:grpSpPr>
        <a:xfrm>
          <a:off x="0" y="0"/>
          <a:ext cx="0" cy="0"/>
          <a:chOff x="0" y="0"/>
          <a:chExt cx="0" cy="0"/>
        </a:xfrm>
      </p:grpSpPr>
      <p:sp>
        <p:nvSpPr>
          <p:cNvPr id="40" name="Shape 40"/>
          <p:cNvSpPr txBox="1">
            <a:spLocks noGrp="1"/>
          </p:cNvSpPr>
          <p:nvPr>
            <p:ph type="title"/>
          </p:nvPr>
        </p:nvSpPr>
        <p:spPr>
          <a:xfrm>
            <a:off x="457200" y="273050"/>
            <a:ext cx="3008313" cy="1162049"/>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2000" b="1" i="0" u="none" strike="noStrike" cap="none">
                <a:solidFill>
                  <a:srgbClr val="000000"/>
                </a:solidFill>
                <a:latin typeface="Arial"/>
                <a:ea typeface="Arial"/>
                <a:cs typeface="Arial"/>
                <a:sym typeface="Arial"/>
              </a:defRPr>
            </a:lvl1pPr>
            <a:lvl2pPr marR="0" lvl="1" algn="l" rtl="0">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R="0" lvl="2" algn="l" rtl="0">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R="0" lvl="3" algn="l" rtl="0">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R="0" lvl="4" algn="l" rtl="0">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R="0" lvl="5" algn="l" rtl="0">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R="0" lvl="6" algn="l" rtl="0">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R="0" lvl="7" algn="l" rtl="0">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R="0" lvl="8" algn="l" rtl="0">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41" name="Shape 41"/>
          <p:cNvSpPr txBox="1">
            <a:spLocks noGrp="1"/>
          </p:cNvSpPr>
          <p:nvPr>
            <p:ph type="body" idx="1"/>
          </p:nvPr>
        </p:nvSpPr>
        <p:spPr>
          <a:xfrm>
            <a:off x="3575050" y="273050"/>
            <a:ext cx="5111750" cy="5853112"/>
          </a:xfrm>
          <a:prstGeom prst="rect">
            <a:avLst/>
          </a:prstGeom>
          <a:noFill/>
          <a:ln>
            <a:noFill/>
          </a:ln>
        </p:spPr>
        <p:txBody>
          <a:bodyPr spcFirstLastPara="1" wrap="square" lIns="91425" tIns="91425" rIns="91425" bIns="91425" anchor="t" anchorCtr="0"/>
          <a:lstStyle>
            <a:lvl1pPr marL="457200" marR="0" lvl="0" indent="-228600" algn="l" rtl="0">
              <a:spcBef>
                <a:spcPts val="0"/>
              </a:spcBef>
              <a:spcAft>
                <a:spcPts val="0"/>
              </a:spcAft>
              <a:buSzPts val="1400"/>
              <a:buNone/>
              <a:defRPr sz="3200" b="0" i="0" u="none" strike="noStrike" cap="none">
                <a:solidFill>
                  <a:srgbClr val="000000"/>
                </a:solidFill>
                <a:latin typeface="Arial"/>
                <a:ea typeface="Arial"/>
                <a:cs typeface="Arial"/>
                <a:sym typeface="Arial"/>
              </a:defRPr>
            </a:lvl1pPr>
            <a:lvl2pPr marL="914400" marR="0" lvl="1" indent="-228600" algn="l" rtl="0">
              <a:spcBef>
                <a:spcPts val="0"/>
              </a:spcBef>
              <a:spcAft>
                <a:spcPts val="0"/>
              </a:spcAft>
              <a:buSzPts val="1400"/>
              <a:buNone/>
              <a:defRPr sz="2800" b="0" i="0" u="none" strike="noStrike" cap="none">
                <a:solidFill>
                  <a:srgbClr val="000000"/>
                </a:solidFill>
                <a:latin typeface="Arial"/>
                <a:ea typeface="Arial"/>
                <a:cs typeface="Arial"/>
                <a:sym typeface="Arial"/>
              </a:defRPr>
            </a:lvl2pPr>
            <a:lvl3pPr marL="1371600" marR="0" lvl="2" indent="-228600" algn="l" rtl="0">
              <a:spcBef>
                <a:spcPts val="0"/>
              </a:spcBef>
              <a:spcAft>
                <a:spcPts val="0"/>
              </a:spcAft>
              <a:buSzPts val="1400"/>
              <a:buNone/>
              <a:defRPr sz="2400" b="0" i="0" u="none" strike="noStrike" cap="none">
                <a:solidFill>
                  <a:srgbClr val="000000"/>
                </a:solidFill>
                <a:latin typeface="Arial"/>
                <a:ea typeface="Arial"/>
                <a:cs typeface="Arial"/>
                <a:sym typeface="Arial"/>
              </a:defRPr>
            </a:lvl3pPr>
            <a:lvl4pPr marL="1828800" marR="0" lvl="3" indent="-228600" algn="l" rtl="0">
              <a:spcBef>
                <a:spcPts val="0"/>
              </a:spcBef>
              <a:spcAft>
                <a:spcPts val="0"/>
              </a:spcAft>
              <a:buSzPts val="1400"/>
              <a:buNone/>
              <a:defRPr sz="2000" b="0" i="0" u="none" strike="noStrike" cap="none">
                <a:solidFill>
                  <a:srgbClr val="000000"/>
                </a:solidFill>
                <a:latin typeface="Arial"/>
                <a:ea typeface="Arial"/>
                <a:cs typeface="Arial"/>
                <a:sym typeface="Arial"/>
              </a:defRPr>
            </a:lvl4pPr>
            <a:lvl5pPr marL="2286000" marR="0" lvl="4" indent="-228600" algn="l" rtl="0">
              <a:spcBef>
                <a:spcPts val="0"/>
              </a:spcBef>
              <a:spcAft>
                <a:spcPts val="0"/>
              </a:spcAft>
              <a:buSzPts val="1400"/>
              <a:buNone/>
              <a:defRPr sz="20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2000"/>
              <a:buFont typeface="Arial"/>
              <a:buNone/>
              <a:defRPr sz="20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2000"/>
              <a:buFont typeface="Arial"/>
              <a:buNone/>
              <a:defRPr sz="20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2000"/>
              <a:buFont typeface="Arial"/>
              <a:buNone/>
              <a:defRPr sz="20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2000"/>
              <a:buFont typeface="Arial"/>
              <a:buNone/>
              <a:defRPr sz="2000" b="0" i="0" u="none" strike="noStrike" cap="none">
                <a:solidFill>
                  <a:srgbClr val="000000"/>
                </a:solidFill>
                <a:latin typeface="Arial"/>
                <a:ea typeface="Arial"/>
                <a:cs typeface="Arial"/>
                <a:sym typeface="Arial"/>
              </a:defRPr>
            </a:lvl9pPr>
          </a:lstStyle>
          <a:p>
            <a:endParaRPr/>
          </a:p>
        </p:txBody>
      </p:sp>
      <p:sp>
        <p:nvSpPr>
          <p:cNvPr id="42" name="Shape 42"/>
          <p:cNvSpPr txBox="1">
            <a:spLocks noGrp="1"/>
          </p:cNvSpPr>
          <p:nvPr>
            <p:ph type="body" idx="2"/>
          </p:nvPr>
        </p:nvSpPr>
        <p:spPr>
          <a:xfrm>
            <a:off x="457200" y="1435100"/>
            <a:ext cx="3008313" cy="4691063"/>
          </a:xfrm>
          <a:prstGeom prst="rect">
            <a:avLst/>
          </a:prstGeom>
          <a:noFill/>
          <a:ln>
            <a:noFill/>
          </a:ln>
        </p:spPr>
        <p:txBody>
          <a:bodyPr spcFirstLastPara="1" wrap="square" lIns="91425" tIns="91425" rIns="91425" bIns="91425" anchor="t" anchorCtr="0"/>
          <a:lstStyle>
            <a:lvl1pPr marL="457200" marR="0" lvl="0" indent="-228600" algn="l" rtl="0">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L="914400" marR="0" lvl="1" indent="-228600" algn="l" rtl="0">
              <a:spcBef>
                <a:spcPts val="0"/>
              </a:spcBef>
              <a:spcAft>
                <a:spcPts val="0"/>
              </a:spcAft>
              <a:buClr>
                <a:srgbClr val="000000"/>
              </a:buClr>
              <a:buSzPts val="1200"/>
              <a:buFont typeface="Arial"/>
              <a:buNone/>
              <a:defRPr sz="1200" b="0" i="0" u="none" strike="noStrike" cap="none">
                <a:solidFill>
                  <a:srgbClr val="000000"/>
                </a:solidFill>
                <a:latin typeface="Arial"/>
                <a:ea typeface="Arial"/>
                <a:cs typeface="Arial"/>
                <a:sym typeface="Arial"/>
              </a:defRPr>
            </a:lvl2pPr>
            <a:lvl3pPr marL="1371600" marR="0" lvl="2" indent="-228600" algn="l" rtl="0">
              <a:spcBef>
                <a:spcPts val="0"/>
              </a:spcBef>
              <a:spcAft>
                <a:spcPts val="0"/>
              </a:spcAft>
              <a:buClr>
                <a:srgbClr val="000000"/>
              </a:buClr>
              <a:buSzPts val="1000"/>
              <a:buFont typeface="Arial"/>
              <a:buNone/>
              <a:defRPr sz="1000" b="0" i="0" u="none" strike="noStrike" cap="none">
                <a:solidFill>
                  <a:srgbClr val="000000"/>
                </a:solidFill>
                <a:latin typeface="Arial"/>
                <a:ea typeface="Arial"/>
                <a:cs typeface="Arial"/>
                <a:sym typeface="Arial"/>
              </a:defRPr>
            </a:lvl3pPr>
            <a:lvl4pPr marL="1828800" marR="0" lvl="3" indent="-228600" algn="l" rtl="0">
              <a:spcBef>
                <a:spcPts val="0"/>
              </a:spcBef>
              <a:spcAft>
                <a:spcPts val="0"/>
              </a:spcAft>
              <a:buClr>
                <a:srgbClr val="000000"/>
              </a:buClr>
              <a:buSzPts val="900"/>
              <a:buFont typeface="Arial"/>
              <a:buNone/>
              <a:defRPr sz="900" b="0" i="0" u="none" strike="noStrike" cap="none">
                <a:solidFill>
                  <a:srgbClr val="000000"/>
                </a:solidFill>
                <a:latin typeface="Arial"/>
                <a:ea typeface="Arial"/>
                <a:cs typeface="Arial"/>
                <a:sym typeface="Arial"/>
              </a:defRPr>
            </a:lvl4pPr>
            <a:lvl5pPr marL="2286000" marR="0" lvl="4" indent="-228600" algn="l" rtl="0">
              <a:spcBef>
                <a:spcPts val="0"/>
              </a:spcBef>
              <a:spcAft>
                <a:spcPts val="0"/>
              </a:spcAft>
              <a:buClr>
                <a:srgbClr val="000000"/>
              </a:buClr>
              <a:buSzPts val="900"/>
              <a:buFont typeface="Arial"/>
              <a:buNone/>
              <a:defRPr sz="9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matchingName="titleOnly" type="titleOnly">
  <p:cSld name="TITLE_ONLY">
    <p:spTree>
      <p:nvGrpSpPr>
        <p:cNvPr id="1" name="Shape 43"/>
        <p:cNvGrpSpPr/>
        <p:nvPr/>
      </p:nvGrpSpPr>
      <p:grpSpPr>
        <a:xfrm>
          <a:off x="0" y="0"/>
          <a:ext cx="0" cy="0"/>
          <a:chOff x="0" y="0"/>
          <a:chExt cx="0" cy="0"/>
        </a:xfrm>
      </p:grpSpPr>
      <p:sp>
        <p:nvSpPr>
          <p:cNvPr id="44" name="Shape 44"/>
          <p:cNvSpPr txBox="1">
            <a:spLocks noGrp="1"/>
          </p:cNvSpPr>
          <p:nvPr>
            <p:ph type="title"/>
          </p:nvPr>
        </p:nvSpPr>
        <p:spPr>
          <a:xfrm>
            <a:off x="685800" y="609600"/>
            <a:ext cx="7772400" cy="1143000"/>
          </a:xfrm>
          <a:prstGeom prst="rect">
            <a:avLst/>
          </a:prstGeom>
          <a:noFill/>
          <a:ln>
            <a:noFill/>
          </a:ln>
        </p:spPr>
        <p:txBody>
          <a:bodyPr spcFirstLastPara="1" wrap="square" lIns="91425" tIns="91425" rIns="91425" bIns="91425" anchor="t" anchorCtr="0"/>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matchingName="twoObj" type="twoObj">
  <p:cSld name="TWO_OBJECTS">
    <p:spTree>
      <p:nvGrpSpPr>
        <p:cNvPr id="1" name="Shape 45"/>
        <p:cNvGrpSpPr/>
        <p:nvPr/>
      </p:nvGrpSpPr>
      <p:grpSpPr>
        <a:xfrm>
          <a:off x="0" y="0"/>
          <a:ext cx="0" cy="0"/>
          <a:chOff x="0" y="0"/>
          <a:chExt cx="0" cy="0"/>
        </a:xfrm>
      </p:grpSpPr>
      <p:sp>
        <p:nvSpPr>
          <p:cNvPr id="46" name="Shape 46"/>
          <p:cNvSpPr txBox="1">
            <a:spLocks noGrp="1"/>
          </p:cNvSpPr>
          <p:nvPr>
            <p:ph type="title"/>
          </p:nvPr>
        </p:nvSpPr>
        <p:spPr>
          <a:xfrm>
            <a:off x="685800" y="609600"/>
            <a:ext cx="7772400" cy="1143000"/>
          </a:xfrm>
          <a:prstGeom prst="rect">
            <a:avLst/>
          </a:prstGeom>
          <a:noFill/>
          <a:ln>
            <a:noFill/>
          </a:ln>
        </p:spPr>
        <p:txBody>
          <a:bodyPr spcFirstLastPara="1" wrap="square" lIns="91425" tIns="91425" rIns="91425" bIns="91425" anchor="t" anchorCtr="0"/>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47" name="Shape 47"/>
          <p:cNvSpPr txBox="1">
            <a:spLocks noGrp="1"/>
          </p:cNvSpPr>
          <p:nvPr>
            <p:ph type="body" idx="1"/>
          </p:nvPr>
        </p:nvSpPr>
        <p:spPr>
          <a:xfrm>
            <a:off x="685800" y="1981200"/>
            <a:ext cx="3809999" cy="4114800"/>
          </a:xfrm>
          <a:prstGeom prst="rect">
            <a:avLst/>
          </a:prstGeom>
          <a:noFill/>
          <a:ln>
            <a:noFill/>
          </a:ln>
        </p:spPr>
        <p:txBody>
          <a:bodyPr spcFirstLastPara="1" wrap="square" lIns="91425" tIns="91425" rIns="91425" bIns="91425" anchor="t" anchorCtr="0"/>
          <a:lstStyle>
            <a:lvl1pPr marL="457200" marR="0" lvl="0" indent="-228600" algn="l" rtl="0">
              <a:spcBef>
                <a:spcPts val="0"/>
              </a:spcBef>
              <a:spcAft>
                <a:spcPts val="0"/>
              </a:spcAft>
              <a:buSzPts val="1400"/>
              <a:buNone/>
              <a:defRPr sz="2800" b="0" i="0" u="none" strike="noStrike" cap="none">
                <a:solidFill>
                  <a:srgbClr val="000000"/>
                </a:solidFill>
                <a:latin typeface="Arial"/>
                <a:ea typeface="Arial"/>
                <a:cs typeface="Arial"/>
                <a:sym typeface="Arial"/>
              </a:defRPr>
            </a:lvl1pPr>
            <a:lvl2pPr marL="914400" marR="0" lvl="1" indent="-228600" algn="l" rtl="0">
              <a:spcBef>
                <a:spcPts val="0"/>
              </a:spcBef>
              <a:spcAft>
                <a:spcPts val="0"/>
              </a:spcAft>
              <a:buSzPts val="1400"/>
              <a:buNone/>
              <a:defRPr sz="2400" b="0" i="0" u="none" strike="noStrike" cap="none">
                <a:solidFill>
                  <a:srgbClr val="000000"/>
                </a:solidFill>
                <a:latin typeface="Arial"/>
                <a:ea typeface="Arial"/>
                <a:cs typeface="Arial"/>
                <a:sym typeface="Arial"/>
              </a:defRPr>
            </a:lvl2pPr>
            <a:lvl3pPr marL="1371600" marR="0" lvl="2" indent="-228600" algn="l" rtl="0">
              <a:spcBef>
                <a:spcPts val="0"/>
              </a:spcBef>
              <a:spcAft>
                <a:spcPts val="0"/>
              </a:spcAft>
              <a:buSzPts val="1400"/>
              <a:buNone/>
              <a:defRPr sz="2000" b="0" i="0" u="none" strike="noStrike" cap="none">
                <a:solidFill>
                  <a:srgbClr val="000000"/>
                </a:solidFill>
                <a:latin typeface="Arial"/>
                <a:ea typeface="Arial"/>
                <a:cs typeface="Arial"/>
                <a:sym typeface="Arial"/>
              </a:defRPr>
            </a:lvl3pPr>
            <a:lvl4pPr marL="1828800" marR="0" lvl="3" indent="-228600" algn="l" rtl="0">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L="2286000" marR="0" lvl="4" indent="-228600" algn="l" rtl="0">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9pPr>
          </a:lstStyle>
          <a:p>
            <a:endParaRPr/>
          </a:p>
        </p:txBody>
      </p:sp>
      <p:sp>
        <p:nvSpPr>
          <p:cNvPr id="48" name="Shape 48"/>
          <p:cNvSpPr txBox="1">
            <a:spLocks noGrp="1"/>
          </p:cNvSpPr>
          <p:nvPr>
            <p:ph type="body" idx="2"/>
          </p:nvPr>
        </p:nvSpPr>
        <p:spPr>
          <a:xfrm>
            <a:off x="4648200" y="1981200"/>
            <a:ext cx="3809999" cy="4114800"/>
          </a:xfrm>
          <a:prstGeom prst="rect">
            <a:avLst/>
          </a:prstGeom>
          <a:noFill/>
          <a:ln>
            <a:noFill/>
          </a:ln>
        </p:spPr>
        <p:txBody>
          <a:bodyPr spcFirstLastPara="1" wrap="square" lIns="91425" tIns="91425" rIns="91425" bIns="91425" anchor="t" anchorCtr="0"/>
          <a:lstStyle>
            <a:lvl1pPr marL="457200" marR="0" lvl="0" indent="-228600" algn="l" rtl="0">
              <a:spcBef>
                <a:spcPts val="0"/>
              </a:spcBef>
              <a:spcAft>
                <a:spcPts val="0"/>
              </a:spcAft>
              <a:buSzPts val="1400"/>
              <a:buNone/>
              <a:defRPr sz="2800" b="0" i="0" u="none" strike="noStrike" cap="none">
                <a:solidFill>
                  <a:srgbClr val="000000"/>
                </a:solidFill>
                <a:latin typeface="Arial"/>
                <a:ea typeface="Arial"/>
                <a:cs typeface="Arial"/>
                <a:sym typeface="Arial"/>
              </a:defRPr>
            </a:lvl1pPr>
            <a:lvl2pPr marL="914400" marR="0" lvl="1" indent="-228600" algn="l" rtl="0">
              <a:spcBef>
                <a:spcPts val="0"/>
              </a:spcBef>
              <a:spcAft>
                <a:spcPts val="0"/>
              </a:spcAft>
              <a:buSzPts val="1400"/>
              <a:buNone/>
              <a:defRPr sz="2400" b="0" i="0" u="none" strike="noStrike" cap="none">
                <a:solidFill>
                  <a:srgbClr val="000000"/>
                </a:solidFill>
                <a:latin typeface="Arial"/>
                <a:ea typeface="Arial"/>
                <a:cs typeface="Arial"/>
                <a:sym typeface="Arial"/>
              </a:defRPr>
            </a:lvl2pPr>
            <a:lvl3pPr marL="1371600" marR="0" lvl="2" indent="-228600" algn="l" rtl="0">
              <a:spcBef>
                <a:spcPts val="0"/>
              </a:spcBef>
              <a:spcAft>
                <a:spcPts val="0"/>
              </a:spcAft>
              <a:buSzPts val="1400"/>
              <a:buNone/>
              <a:defRPr sz="2000" b="0" i="0" u="none" strike="noStrike" cap="none">
                <a:solidFill>
                  <a:srgbClr val="000000"/>
                </a:solidFill>
                <a:latin typeface="Arial"/>
                <a:ea typeface="Arial"/>
                <a:cs typeface="Arial"/>
                <a:sym typeface="Arial"/>
              </a:defRPr>
            </a:lvl3pPr>
            <a:lvl4pPr marL="1828800" marR="0" lvl="3" indent="-228600" algn="l" rtl="0">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L="2286000" marR="0" lvl="4" indent="-228600" algn="l" rtl="0">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5D3FE8-9FE2-4F85-A17E-0FB4257B507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B0B7AC8-E5E0-48AF-BA78-40ED59B1AE8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9976C6-6E1D-421D-917F-BAF513E6C7F8}"/>
              </a:ext>
            </a:extLst>
          </p:cNvPr>
          <p:cNvSpPr>
            <a:spLocks noGrp="1"/>
          </p:cNvSpPr>
          <p:nvPr>
            <p:ph type="dt" sz="half" idx="10"/>
          </p:nvPr>
        </p:nvSpPr>
        <p:spPr>
          <a:xfrm>
            <a:off x="628650" y="6356351"/>
            <a:ext cx="2057400" cy="365125"/>
          </a:xfrm>
          <a:prstGeom prst="rect">
            <a:avLst/>
          </a:prstGeom>
        </p:spPr>
        <p:txBody>
          <a:bodyPr/>
          <a:lstStyle/>
          <a:p>
            <a:fld id="{D4935986-6C73-401C-85EA-E515657E8A25}" type="datetimeFigureOut">
              <a:rPr lang="en-US" smtClean="0"/>
              <a:t>8/21/2018</a:t>
            </a:fld>
            <a:endParaRPr lang="en-US"/>
          </a:p>
        </p:txBody>
      </p:sp>
      <p:sp>
        <p:nvSpPr>
          <p:cNvPr id="5" name="Footer Placeholder 4">
            <a:extLst>
              <a:ext uri="{FF2B5EF4-FFF2-40B4-BE49-F238E27FC236}">
                <a16:creationId xmlns:a16="http://schemas.microsoft.com/office/drawing/2014/main" id="{65484D30-0659-47D1-9C45-BD3F33B84654}"/>
              </a:ext>
            </a:extLst>
          </p:cNvPr>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962072C6-E8A6-4C46-A6BD-7C2D1DE1C76C}"/>
              </a:ext>
            </a:extLst>
          </p:cNvPr>
          <p:cNvSpPr>
            <a:spLocks noGrp="1"/>
          </p:cNvSpPr>
          <p:nvPr>
            <p:ph type="sldNum" sz="quarter" idx="12"/>
          </p:nvPr>
        </p:nvSpPr>
        <p:spPr>
          <a:xfrm>
            <a:off x="6457950" y="6356351"/>
            <a:ext cx="2057400" cy="365125"/>
          </a:xfrm>
          <a:prstGeom prst="rect">
            <a:avLst/>
          </a:prstGeom>
        </p:spPr>
        <p:txBody>
          <a:bodyPr/>
          <a:lstStyle/>
          <a:p>
            <a:fld id="{32863C96-47DC-40BC-A180-A11301C20F72}" type="slidenum">
              <a:rPr lang="en-US" smtClean="0"/>
              <a:t>‹#›</a:t>
            </a:fld>
            <a:endParaRPr lang="en-US"/>
          </a:p>
        </p:txBody>
      </p:sp>
    </p:spTree>
    <p:extLst>
      <p:ext uri="{BB962C8B-B14F-4D97-AF65-F5344CB8AC3E}">
        <p14:creationId xmlns:p14="http://schemas.microsoft.com/office/powerpoint/2010/main" val="29559555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0">
            <a:alphaModFix/>
          </a:blip>
          <a:stretch>
            <a:fillRect/>
          </a:stretch>
        </a:blip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685800" y="609600"/>
            <a:ext cx="7772400" cy="1143000"/>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400" b="0" i="0" u="none" strike="noStrike" cap="none">
                <a:solidFill>
                  <a:srgbClr val="000000"/>
                </a:solidFill>
                <a:latin typeface="Arial"/>
                <a:ea typeface="Arial"/>
                <a:cs typeface="Arial"/>
                <a:sym typeface="Arial"/>
              </a:defRPr>
            </a:lvl1pPr>
            <a:lvl2pPr marR="0" lvl="1" algn="l" rtl="0">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R="0" lvl="2" algn="l" rtl="0">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R="0" lvl="3" algn="l" rtl="0">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R="0" lvl="4" algn="l" rtl="0">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R="0" lvl="5" algn="l" rtl="0">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R="0" lvl="6" algn="l" rtl="0">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R="0" lvl="7" algn="l" rtl="0">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R="0" lvl="8" algn="l" rtl="0">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11" name="Shape 1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lstStyle>
            <a:lvl1pPr marL="457200" marR="0" lvl="0" indent="-228600" algn="l" rtl="0">
              <a:spcBef>
                <a:spcPts val="0"/>
              </a:spcBef>
              <a:spcAft>
                <a:spcPts val="0"/>
              </a:spcAft>
              <a:buSzPts val="1400"/>
              <a:buNone/>
              <a:defRPr sz="1400" b="0" i="0" u="none" strike="noStrike" cap="none">
                <a:solidFill>
                  <a:srgbClr val="000000"/>
                </a:solidFill>
                <a:latin typeface="Arial"/>
                <a:ea typeface="Arial"/>
                <a:cs typeface="Arial"/>
                <a:sym typeface="Arial"/>
              </a:defRPr>
            </a:lvl1pPr>
            <a:lvl2pPr marL="914400" marR="0" lvl="1" indent="-228600" algn="l" rtl="0">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L="1371600" marR="0" lvl="2" indent="-228600" algn="l" rtl="0">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L="1828800" marR="0" lvl="3" indent="-228600" algn="l" rtl="0">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L="2286000" marR="0" lvl="4" indent="-228600" algn="l" rtl="0">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12" name="Shape 12"/>
          <p:cNvSpPr txBox="1"/>
          <p:nvPr/>
        </p:nvSpPr>
        <p:spPr>
          <a:xfrm>
            <a:off x="685800" y="6248400"/>
            <a:ext cx="1905000" cy="457200"/>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None/>
            </a:pPr>
            <a:endParaRPr sz="1800">
              <a:solidFill>
                <a:srgbClr val="104B7D"/>
              </a:solidFill>
              <a:latin typeface="Arial"/>
              <a:ea typeface="Arial"/>
              <a:cs typeface="Arial"/>
              <a:sym typeface="Arial"/>
            </a:endParaRPr>
          </a:p>
        </p:txBody>
      </p:sp>
      <p:sp>
        <p:nvSpPr>
          <p:cNvPr id="13" name="Shape 13"/>
          <p:cNvSpPr txBox="1"/>
          <p:nvPr/>
        </p:nvSpPr>
        <p:spPr>
          <a:xfrm>
            <a:off x="3124200" y="6248400"/>
            <a:ext cx="2895600" cy="457200"/>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None/>
            </a:pPr>
            <a:endParaRPr sz="1800">
              <a:solidFill>
                <a:srgbClr val="104B7D"/>
              </a:solidFill>
              <a:latin typeface="Arial"/>
              <a:ea typeface="Arial"/>
              <a:cs typeface="Arial"/>
              <a:sym typeface="Arial"/>
            </a:endParaRPr>
          </a:p>
        </p:txBody>
      </p:sp>
      <p:sp>
        <p:nvSpPr>
          <p:cNvPr id="14" name="Shape 14"/>
          <p:cNvSpPr txBox="1"/>
          <p:nvPr/>
        </p:nvSpPr>
        <p:spPr>
          <a:xfrm>
            <a:off x="6553200" y="6248400"/>
            <a:ext cx="1905000" cy="457200"/>
          </a:xfrm>
          <a:prstGeom prst="rect">
            <a:avLst/>
          </a:prstGeom>
          <a:noFill/>
          <a:ln>
            <a:noFill/>
          </a:ln>
        </p:spPr>
        <p:txBody>
          <a:bodyPr spcFirstLastPara="1" wrap="square" lIns="91425" tIns="91425" rIns="91425" bIns="91425" anchor="t" anchorCtr="0">
            <a:noAutofit/>
          </a:bodyPr>
          <a:lstStyle/>
          <a:p>
            <a:pPr marL="0" marR="0" lvl="0" indent="0" algn="r" rtl="0">
              <a:spcBef>
                <a:spcPts val="0"/>
              </a:spcBef>
              <a:spcAft>
                <a:spcPts val="0"/>
              </a:spcAft>
              <a:buNone/>
            </a:pPr>
            <a:endParaRPr sz="1400">
              <a:solidFill>
                <a:srgbClr val="104B7D"/>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8" r:id="rId1"/>
    <p:sldLayoutId id="2147483652" r:id="rId2"/>
    <p:sldLayoutId id="2147483653" r:id="rId3"/>
    <p:sldLayoutId id="2147483654" r:id="rId4"/>
    <p:sldLayoutId id="2147483655" r:id="rId5"/>
    <p:sldLayoutId id="2147483656" r:id="rId6"/>
    <p:sldLayoutId id="2147483657" r:id="rId7"/>
    <p:sldLayoutId id="2147483674" r:id="rId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http://www.jewishgen.org/Bessarabia" TargetMode="External"/><Relationship Id="rId4" Type="http://schemas.openxmlformats.org/officeDocument/2006/relationships/hyperlink" Target="mailto:yefimk@Verizon.net"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hyperlink" Target="http://www.jewishgen.org/bessarabia" TargetMode="Externa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8" Type="http://schemas.openxmlformats.org/officeDocument/2006/relationships/hyperlink" Target="http://www.bessarabia.ru/" TargetMode="External"/><Relationship Id="rId13" Type="http://schemas.openxmlformats.org/officeDocument/2006/relationships/hyperlink" Target="http://www.centropa.org/" TargetMode="External"/><Relationship Id="rId3" Type="http://schemas.openxmlformats.org/officeDocument/2006/relationships/hyperlink" Target="http://picasaweb.google.com/106995678358404531836" TargetMode="External"/><Relationship Id="rId7" Type="http://schemas.openxmlformats.org/officeDocument/2006/relationships/hyperlink" Target="http://www.jewishmemory.md/eng/" TargetMode="External"/><Relationship Id="rId12" Type="http://schemas.openxmlformats.org/officeDocument/2006/relationships/hyperlink" Target="http://en.wikipedia.org/wiki/Category:Bessarabian_Jews" TargetMode="External"/><Relationship Id="rId2" Type="http://schemas.openxmlformats.org/officeDocument/2006/relationships/hyperlink" Target="http://www.jewishgen.org/bessarabia" TargetMode="External"/><Relationship Id="rId16" Type="http://schemas.openxmlformats.org/officeDocument/2006/relationships/hyperlink" Target="http://www.nekropol.com/Holokost.htm" TargetMode="External"/><Relationship Id="rId1" Type="http://schemas.openxmlformats.org/officeDocument/2006/relationships/slideLayout" Target="../slideLayouts/slideLayout8.xml"/><Relationship Id="rId6" Type="http://schemas.openxmlformats.org/officeDocument/2006/relationships/hyperlink" Target="http://www.monument.sit.md/" TargetMode="External"/><Relationship Id="rId11" Type="http://schemas.openxmlformats.org/officeDocument/2006/relationships/hyperlink" Target="http://www.pavetex.md/" TargetMode="External"/><Relationship Id="rId5" Type="http://schemas.openxmlformats.org/officeDocument/2006/relationships/hyperlink" Target="http://oldchisinau.com/" TargetMode="External"/><Relationship Id="rId15" Type="http://schemas.openxmlformats.org/officeDocument/2006/relationships/hyperlink" Target="http://www.obd-memorial.ru/html/index.html" TargetMode="External"/><Relationship Id="rId10" Type="http://schemas.openxmlformats.org/officeDocument/2006/relationships/hyperlink" Target="http://commons.wikimedia.org/wiki/Category:Maps_of_the_history_of_Moldova" TargetMode="External"/><Relationship Id="rId4" Type="http://schemas.openxmlformats.org/officeDocument/2006/relationships/hyperlink" Target="http://www.dorledor.info/" TargetMode="External"/><Relationship Id="rId9" Type="http://schemas.openxmlformats.org/officeDocument/2006/relationships/hyperlink" Target="http://www.jewishencyclopedia.com/articles/3185-bessarabia" TargetMode="External"/><Relationship Id="rId14" Type="http://schemas.openxmlformats.org/officeDocument/2006/relationships/hyperlink" Target="http://www.wwii-photos-maps.com/bessarabianmaps/index.html"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15"/>
        <p:cNvGrpSpPr/>
        <p:nvPr/>
      </p:nvGrpSpPr>
      <p:grpSpPr>
        <a:xfrm>
          <a:off x="0" y="0"/>
          <a:ext cx="0" cy="0"/>
          <a:chOff x="0" y="0"/>
          <a:chExt cx="0" cy="0"/>
        </a:xfrm>
      </p:grpSpPr>
      <p:sp>
        <p:nvSpPr>
          <p:cNvPr id="3" name="Rectangle 2"/>
          <p:cNvSpPr/>
          <p:nvPr/>
        </p:nvSpPr>
        <p:spPr>
          <a:xfrm>
            <a:off x="400050" y="2148134"/>
            <a:ext cx="8341614" cy="1292662"/>
          </a:xfrm>
          <a:prstGeom prst="rect">
            <a:avLst/>
          </a:prstGeom>
        </p:spPr>
        <p:txBody>
          <a:bodyPr wrap="square">
            <a:spAutoFit/>
          </a:bodyPr>
          <a:lstStyle/>
          <a:p>
            <a:pPr algn="ctr"/>
            <a:r>
              <a:rPr lang="en-US" sz="3200" b="1" dirty="0" err="1">
                <a:solidFill>
                  <a:schemeClr val="bg1"/>
                </a:solidFill>
                <a:latin typeface="Times New Roman" panose="02020603050405020304" pitchFamily="18" charset="0"/>
                <a:cs typeface="Times New Roman" panose="02020603050405020304" pitchFamily="18" charset="0"/>
              </a:rPr>
              <a:t>JewishGen</a:t>
            </a:r>
            <a:r>
              <a:rPr lang="en-US" sz="3200" b="1" dirty="0">
                <a:solidFill>
                  <a:schemeClr val="bg1"/>
                </a:solidFill>
                <a:latin typeface="Times New Roman" panose="02020603050405020304" pitchFamily="18" charset="0"/>
                <a:cs typeface="Times New Roman" panose="02020603050405020304" pitchFamily="18" charset="0"/>
              </a:rPr>
              <a:t> Bessarabia Special Interest </a:t>
            </a:r>
          </a:p>
          <a:p>
            <a:pPr algn="ctr"/>
            <a:r>
              <a:rPr lang="en-US" sz="3200" b="1" dirty="0">
                <a:solidFill>
                  <a:schemeClr val="bg1"/>
                </a:solidFill>
                <a:latin typeface="Times New Roman" panose="02020603050405020304" pitchFamily="18" charset="0"/>
                <a:cs typeface="Times New Roman" panose="02020603050405020304" pitchFamily="18" charset="0"/>
              </a:rPr>
              <a:t>Group Meeting</a:t>
            </a:r>
            <a:br>
              <a:rPr lang="en-US" i="1" dirty="0">
                <a:solidFill>
                  <a:schemeClr val="bg2"/>
                </a:solidFill>
              </a:rPr>
            </a:br>
            <a:endParaRPr lang="en-US" i="1" dirty="0">
              <a:solidFill>
                <a:schemeClr val="bg2"/>
              </a:solidFill>
            </a:endParaRPr>
          </a:p>
        </p:txBody>
      </p:sp>
      <p:sp>
        <p:nvSpPr>
          <p:cNvPr id="5" name="Rectangle 4"/>
          <p:cNvSpPr/>
          <p:nvPr/>
        </p:nvSpPr>
        <p:spPr>
          <a:xfrm>
            <a:off x="400050" y="3502351"/>
            <a:ext cx="8191500" cy="1754326"/>
          </a:xfrm>
          <a:prstGeom prst="rect">
            <a:avLst/>
          </a:prstGeom>
        </p:spPr>
        <p:txBody>
          <a:bodyPr wrap="square">
            <a:spAutoFit/>
          </a:bodyPr>
          <a:lstStyle/>
          <a:p>
            <a:pPr algn="ctr"/>
            <a:r>
              <a:rPr lang="en-US" sz="2000" b="1" dirty="0" err="1">
                <a:solidFill>
                  <a:schemeClr val="bg1"/>
                </a:solidFill>
              </a:rPr>
              <a:t>Yefim</a:t>
            </a:r>
            <a:r>
              <a:rPr lang="en-US" sz="2000" b="1" dirty="0">
                <a:solidFill>
                  <a:schemeClr val="bg1"/>
                </a:solidFill>
              </a:rPr>
              <a:t> A. </a:t>
            </a:r>
            <a:r>
              <a:rPr lang="en-US" sz="2000" b="1" dirty="0" err="1">
                <a:solidFill>
                  <a:schemeClr val="bg1"/>
                </a:solidFill>
              </a:rPr>
              <a:t>Kogan</a:t>
            </a:r>
            <a:endParaRPr lang="en-US" sz="2000" b="1" dirty="0">
              <a:solidFill>
                <a:schemeClr val="bg1"/>
              </a:solidFill>
            </a:endParaRPr>
          </a:p>
          <a:p>
            <a:pPr algn="ctr"/>
            <a:r>
              <a:rPr lang="en-US" sz="2000" b="1" i="1" dirty="0">
                <a:solidFill>
                  <a:schemeClr val="bg1"/>
                </a:solidFill>
                <a:hlinkClick r:id="rId4"/>
              </a:rPr>
              <a:t>yefimk@Verizon.net</a:t>
            </a:r>
            <a:endParaRPr lang="en-US" sz="2000" b="1" i="1" dirty="0">
              <a:solidFill>
                <a:schemeClr val="bg1"/>
              </a:solidFill>
            </a:endParaRPr>
          </a:p>
          <a:p>
            <a:pPr algn="ctr"/>
            <a:endParaRPr lang="en-US" sz="2000" b="1" dirty="0">
              <a:solidFill>
                <a:schemeClr val="bg1"/>
              </a:solidFill>
            </a:endParaRPr>
          </a:p>
          <a:p>
            <a:pPr algn="ctr"/>
            <a:r>
              <a:rPr lang="en-US" sz="2000" b="1" i="1" dirty="0" err="1">
                <a:solidFill>
                  <a:schemeClr val="bg1"/>
                </a:solidFill>
              </a:rPr>
              <a:t>JewishGen</a:t>
            </a:r>
            <a:r>
              <a:rPr lang="en-US" sz="2000" b="1" i="1" dirty="0">
                <a:solidFill>
                  <a:schemeClr val="bg1"/>
                </a:solidFill>
              </a:rPr>
              <a:t> Bessarabia SIG Leader and Coordinator</a:t>
            </a:r>
            <a:br>
              <a:rPr lang="en-US" dirty="0"/>
            </a:br>
            <a:r>
              <a:rPr lang="en-US" u="sng" dirty="0">
                <a:hlinkClick r:id="rId5"/>
              </a:rPr>
              <a:t>www.jewishgen.org/Bessarabia</a:t>
            </a:r>
            <a:endParaRPr lang="en-US" dirty="0"/>
          </a:p>
          <a:p>
            <a:pPr algn="ctr"/>
            <a:endParaRPr lang="en-US" dirty="0"/>
          </a:p>
        </p:txBody>
      </p:sp>
      <p:sp>
        <p:nvSpPr>
          <p:cNvPr id="7" name="Rectangle 6"/>
          <p:cNvSpPr/>
          <p:nvPr/>
        </p:nvSpPr>
        <p:spPr>
          <a:xfrm>
            <a:off x="1510935" y="5137541"/>
            <a:ext cx="1975216" cy="861774"/>
          </a:xfrm>
          <a:prstGeom prst="rect">
            <a:avLst/>
          </a:prstGeom>
        </p:spPr>
        <p:txBody>
          <a:bodyPr wrap="square">
            <a:spAutoFit/>
          </a:bodyPr>
          <a:lstStyle/>
          <a:p>
            <a:pPr algn="ctr"/>
            <a:endParaRPr lang="en-US" sz="1800" b="1" dirty="0">
              <a:solidFill>
                <a:srgbClr val="949C50"/>
              </a:solidFill>
              <a:latin typeface="Arial" panose="020B0604020202020204" pitchFamily="34" charset="0"/>
            </a:endParaRPr>
          </a:p>
          <a:p>
            <a:pPr algn="ctr"/>
            <a:r>
              <a:rPr lang="en-US" sz="1800" b="1" dirty="0">
                <a:solidFill>
                  <a:srgbClr val="949C50"/>
                </a:solidFill>
                <a:latin typeface="Arial" panose="020B0604020202020204" pitchFamily="34" charset="0"/>
              </a:rPr>
              <a:t>August 6, 2018 </a:t>
            </a:r>
            <a:br>
              <a:rPr lang="en-US" dirty="0"/>
            </a:br>
            <a:endParaRPr lang="en-US" dirty="0"/>
          </a:p>
        </p:txBody>
      </p:sp>
      <p:pic>
        <p:nvPicPr>
          <p:cNvPr id="6" name="Picture 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815370" y="5137541"/>
            <a:ext cx="5328630" cy="1011075"/>
          </a:xfrm>
          <a:prstGeom prst="rect">
            <a:avLst/>
          </a:prstGeom>
        </p:spPr>
      </p:pic>
    </p:spTree>
  </p:cSld>
  <p:clrMapOvr>
    <a:masterClrMapping/>
  </p:clrMapOvr>
  <p:transition spd="slow">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5508" y="1775460"/>
            <a:ext cx="7872984" cy="4431792"/>
          </a:xfrm>
        </p:spPr>
        <p:txBody>
          <a:bodyPr/>
          <a:lstStyle/>
          <a:p>
            <a:r>
              <a:rPr lang="en-US" sz="1800" b="1" dirty="0">
                <a:latin typeface="Times New Roman" panose="02020603050405020304" pitchFamily="18" charset="0"/>
                <a:cs typeface="Times New Roman" panose="02020603050405020304" pitchFamily="18" charset="0"/>
              </a:rPr>
              <a:t>4. Famous People:</a:t>
            </a:r>
            <a:endParaRPr lang="en-US" sz="1800" dirty="0">
              <a:latin typeface="Times New Roman" panose="02020603050405020304" pitchFamily="18" charset="0"/>
              <a:cs typeface="Times New Roman" panose="02020603050405020304" pitchFamily="18" charset="0"/>
            </a:endParaRPr>
          </a:p>
          <a:p>
            <a:r>
              <a:rPr lang="en-US" sz="1800" dirty="0">
                <a:latin typeface="Times New Roman" panose="02020603050405020304" pitchFamily="18" charset="0"/>
                <a:cs typeface="Times New Roman" panose="02020603050405020304" pitchFamily="18" charset="0"/>
              </a:rPr>
              <a:t>Several categories of Jews were added to the list:  Religious Leaders, Scientists</a:t>
            </a:r>
          </a:p>
          <a:p>
            <a:r>
              <a:rPr lang="en-US" sz="1800" dirty="0">
                <a:latin typeface="Times New Roman" panose="02020603050405020304" pitchFamily="18" charset="0"/>
                <a:cs typeface="Times New Roman" panose="02020603050405020304" pitchFamily="18" charset="0"/>
              </a:rPr>
              <a:t>If you know some people who are not on these lists, but should be, submit information to the Project Leader.</a:t>
            </a:r>
          </a:p>
          <a:p>
            <a:r>
              <a:rPr lang="en-US" sz="1800" b="1" dirty="0">
                <a:latin typeface="Times New Roman" panose="02020603050405020304" pitchFamily="18" charset="0"/>
                <a:cs typeface="Times New Roman" panose="02020603050405020304" pitchFamily="18" charset="0"/>
              </a:rPr>
              <a:t> </a:t>
            </a:r>
            <a:endParaRPr lang="en-US" sz="1800" dirty="0">
              <a:latin typeface="Times New Roman" panose="02020603050405020304" pitchFamily="18" charset="0"/>
              <a:cs typeface="Times New Roman" panose="02020603050405020304" pitchFamily="18" charset="0"/>
            </a:endParaRPr>
          </a:p>
          <a:p>
            <a:r>
              <a:rPr lang="en-US" sz="1800" b="1" dirty="0">
                <a:latin typeface="Times New Roman" panose="02020603050405020304" pitchFamily="18" charset="0"/>
                <a:cs typeface="Times New Roman" panose="02020603050405020304" pitchFamily="18" charset="0"/>
              </a:rPr>
              <a:t>5. Create more </a:t>
            </a:r>
            <a:r>
              <a:rPr lang="en-US" sz="1800" b="1" dirty="0" err="1">
                <a:latin typeface="Times New Roman" panose="02020603050405020304" pitchFamily="18" charset="0"/>
                <a:cs typeface="Times New Roman" panose="02020603050405020304" pitchFamily="18" charset="0"/>
              </a:rPr>
              <a:t>KehilaLink</a:t>
            </a:r>
            <a:r>
              <a:rPr lang="en-US" sz="1800" b="1" dirty="0">
                <a:latin typeface="Times New Roman" panose="02020603050405020304" pitchFamily="18" charset="0"/>
                <a:cs typeface="Times New Roman" panose="02020603050405020304" pitchFamily="18" charset="0"/>
              </a:rPr>
              <a:t> Website for </a:t>
            </a:r>
            <a:r>
              <a:rPr lang="en-US" sz="1800" b="1" dirty="0" err="1">
                <a:latin typeface="Times New Roman" panose="02020603050405020304" pitchFamily="18" charset="0"/>
                <a:cs typeface="Times New Roman" panose="02020603050405020304" pitchFamily="18" charset="0"/>
              </a:rPr>
              <a:t>Bessarabian</a:t>
            </a:r>
            <a:r>
              <a:rPr lang="en-US" sz="1800" b="1" dirty="0">
                <a:latin typeface="Times New Roman" panose="02020603050405020304" pitchFamily="18" charset="0"/>
                <a:cs typeface="Times New Roman" panose="02020603050405020304" pitchFamily="18" charset="0"/>
              </a:rPr>
              <a:t> towns and </a:t>
            </a:r>
            <a:r>
              <a:rPr lang="en-US" sz="1800" b="1" dirty="0" err="1">
                <a:latin typeface="Times New Roman" panose="02020603050405020304" pitchFamily="18" charset="0"/>
                <a:cs typeface="Times New Roman" panose="02020603050405020304" pitchFamily="18" charset="0"/>
              </a:rPr>
              <a:t>shteitlakh</a:t>
            </a:r>
            <a:r>
              <a:rPr lang="en-US" sz="1800" b="1" dirty="0">
                <a:latin typeface="Times New Roman" panose="02020603050405020304" pitchFamily="18" charset="0"/>
                <a:cs typeface="Times New Roman" panose="02020603050405020304" pitchFamily="18" charset="0"/>
              </a:rPr>
              <a:t>, and periodically update existing websites</a:t>
            </a:r>
            <a:endParaRPr lang="en-US" sz="1800" dirty="0">
              <a:latin typeface="Times New Roman" panose="02020603050405020304" pitchFamily="18" charset="0"/>
              <a:cs typeface="Times New Roman" panose="02020603050405020304" pitchFamily="18" charset="0"/>
            </a:endParaRPr>
          </a:p>
          <a:p>
            <a:r>
              <a:rPr lang="en-US" sz="1800" dirty="0">
                <a:latin typeface="Times New Roman" panose="02020603050405020304" pitchFamily="18" charset="0"/>
                <a:cs typeface="Times New Roman" panose="02020603050405020304" pitchFamily="18" charset="0"/>
              </a:rPr>
              <a:t>Only one website was completed this year for the town of </a:t>
            </a:r>
            <a:r>
              <a:rPr lang="en-US" sz="1800" b="1" dirty="0" err="1">
                <a:latin typeface="Times New Roman" panose="02020603050405020304" pitchFamily="18" charset="0"/>
                <a:cs typeface="Times New Roman" panose="02020603050405020304" pitchFamily="18" charset="0"/>
              </a:rPr>
              <a:t>Ungheni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Beltsy</a:t>
            </a:r>
            <a:r>
              <a:rPr lang="en-US" sz="1800" dirty="0">
                <a:latin typeface="Times New Roman" panose="02020603050405020304" pitchFamily="18" charset="0"/>
                <a:cs typeface="Times New Roman" panose="02020603050405020304" pitchFamily="18" charset="0"/>
              </a:rPr>
              <a:t> district.</a:t>
            </a:r>
          </a:p>
          <a:p>
            <a:r>
              <a:rPr lang="en-US" sz="1800" dirty="0">
                <a:latin typeface="Times New Roman" panose="02020603050405020304" pitchFamily="18" charset="0"/>
                <a:cs typeface="Times New Roman" panose="02020603050405020304" pitchFamily="18" charset="0"/>
              </a:rPr>
              <a:t> </a:t>
            </a:r>
          </a:p>
          <a:p>
            <a:r>
              <a:rPr lang="en-US" sz="1800" dirty="0">
                <a:latin typeface="Times New Roman" panose="02020603050405020304" pitchFamily="18" charset="0"/>
                <a:cs typeface="Times New Roman" panose="02020603050405020304" pitchFamily="18" charset="0"/>
              </a:rPr>
              <a:t>There have now 21 </a:t>
            </a:r>
            <a:r>
              <a:rPr lang="en-US" sz="1800" dirty="0" err="1">
                <a:latin typeface="Times New Roman" panose="02020603050405020304" pitchFamily="18" charset="0"/>
                <a:cs typeface="Times New Roman" panose="02020603050405020304" pitchFamily="18" charset="0"/>
              </a:rPr>
              <a:t>KehilaLinks</a:t>
            </a:r>
            <a:r>
              <a:rPr lang="en-US" sz="1800" dirty="0">
                <a:latin typeface="Times New Roman" panose="02020603050405020304" pitchFamily="18" charset="0"/>
                <a:cs typeface="Times New Roman" panose="02020603050405020304" pitchFamily="18" charset="0"/>
              </a:rPr>
              <a:t> websites and 6 are in progress</a:t>
            </a:r>
          </a:p>
          <a:p>
            <a:r>
              <a:rPr lang="en-US" sz="1800" dirty="0">
                <a:latin typeface="Times New Roman" panose="02020603050405020304" pitchFamily="18" charset="0"/>
                <a:cs typeface="Times New Roman" panose="02020603050405020304" pitchFamily="18" charset="0"/>
              </a:rPr>
              <a:t>We need to bring this number to at least 100! Websites.  Imagine there is no websites for towns of </a:t>
            </a:r>
            <a:r>
              <a:rPr lang="en-US" sz="1800" b="1" dirty="0" err="1">
                <a:latin typeface="Times New Roman" panose="02020603050405020304" pitchFamily="18" charset="0"/>
                <a:cs typeface="Times New Roman" panose="02020603050405020304" pitchFamily="18" charset="0"/>
              </a:rPr>
              <a:t>Soroki</a:t>
            </a:r>
            <a:r>
              <a:rPr lang="en-US" sz="1800" b="1" dirty="0">
                <a:latin typeface="Times New Roman" panose="02020603050405020304" pitchFamily="18" charset="0"/>
                <a:cs typeface="Times New Roman" panose="02020603050405020304" pitchFamily="18" charset="0"/>
              </a:rPr>
              <a:t>, </a:t>
            </a:r>
            <a:r>
              <a:rPr lang="en-US" sz="1800" b="1" dirty="0" err="1">
                <a:latin typeface="Times New Roman" panose="02020603050405020304" pitchFamily="18" charset="0"/>
                <a:cs typeface="Times New Roman" panose="02020603050405020304" pitchFamily="18" charset="0"/>
              </a:rPr>
              <a:t>Lipkani</a:t>
            </a:r>
            <a:r>
              <a:rPr lang="en-US" sz="1800" b="1" dirty="0">
                <a:latin typeface="Times New Roman" panose="02020603050405020304" pitchFamily="18" charset="0"/>
                <a:cs typeface="Times New Roman" panose="02020603050405020304" pitchFamily="18" charset="0"/>
              </a:rPr>
              <a:t>, Otaki, </a:t>
            </a:r>
            <a:r>
              <a:rPr lang="en-US" sz="1800" b="1" dirty="0" err="1">
                <a:latin typeface="Times New Roman" panose="02020603050405020304" pitchFamily="18" charset="0"/>
                <a:cs typeface="Times New Roman" panose="02020603050405020304" pitchFamily="18" charset="0"/>
              </a:rPr>
              <a:t>Markuleshti</a:t>
            </a:r>
            <a:r>
              <a:rPr lang="en-US" sz="1800" b="1"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and many more!  We need people to collect information, and there are technically knowledgeable members who can help to put it all on website.</a:t>
            </a:r>
          </a:p>
          <a:p>
            <a:endParaRPr lang="en-US" dirty="0"/>
          </a:p>
        </p:txBody>
      </p:sp>
      <p:sp>
        <p:nvSpPr>
          <p:cNvPr id="4" name="Title 1">
            <a:extLst>
              <a:ext uri="{FF2B5EF4-FFF2-40B4-BE49-F238E27FC236}">
                <a16:creationId xmlns:a16="http://schemas.microsoft.com/office/drawing/2014/main" id="{BFEE7B73-41A6-4F53-A75E-5AEB38360591}"/>
              </a:ext>
            </a:extLst>
          </p:cNvPr>
          <p:cNvSpPr txBox="1">
            <a:spLocks noGrp="1"/>
          </p:cNvSpPr>
          <p:nvPr>
            <p:ph type="title"/>
          </p:nvPr>
        </p:nvSpPr>
        <p:spPr>
          <a:xfrm>
            <a:off x="685800" y="1048512"/>
            <a:ext cx="7772400" cy="414528"/>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r>
              <a:rPr lang="en-US" sz="1800" b="1" dirty="0">
                <a:latin typeface="Times New Roman" panose="02020603050405020304" pitchFamily="18" charset="0"/>
                <a:cs typeface="Times New Roman" panose="02020603050405020304" pitchFamily="18" charset="0"/>
              </a:rPr>
              <a:t>Progress report.  Project completed from August 2017 to July 2018</a:t>
            </a: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016803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1600" b="1" dirty="0">
                <a:latin typeface="Times New Roman" panose="02020603050405020304" pitchFamily="18" charset="0"/>
                <a:cs typeface="Times New Roman" panose="02020603050405020304" pitchFamily="18" charset="0"/>
              </a:rPr>
              <a:t>6. </a:t>
            </a:r>
            <a:r>
              <a:rPr lang="en-US" sz="1600" b="1" dirty="0" err="1">
                <a:latin typeface="Times New Roman" panose="02020603050405020304" pitchFamily="18" charset="0"/>
                <a:cs typeface="Times New Roman" panose="02020603050405020304" pitchFamily="18" charset="0"/>
              </a:rPr>
              <a:t>Yizkor</a:t>
            </a:r>
            <a:r>
              <a:rPr lang="en-US" sz="1600" b="1" dirty="0">
                <a:latin typeface="Times New Roman" panose="02020603050405020304" pitchFamily="18" charset="0"/>
                <a:cs typeface="Times New Roman" panose="02020603050405020304" pitchFamily="18" charset="0"/>
              </a:rPr>
              <a:t> Books Translations:</a:t>
            </a:r>
            <a:endParaRPr lang="en-US" sz="1600" dirty="0">
              <a:latin typeface="Times New Roman" panose="02020603050405020304" pitchFamily="18" charset="0"/>
              <a:cs typeface="Times New Roman" panose="02020603050405020304" pitchFamily="18" charset="0"/>
            </a:endParaRPr>
          </a:p>
          <a:p>
            <a:r>
              <a:rPr lang="en-US" sz="1600" b="1" dirty="0">
                <a:latin typeface="Times New Roman" panose="02020603050405020304" pitchFamily="18" charset="0"/>
                <a:cs typeface="Times New Roman" panose="02020603050405020304" pitchFamily="18" charset="0"/>
              </a:rPr>
              <a:t> </a:t>
            </a:r>
            <a:endParaRPr lang="en-US" sz="1600" dirty="0">
              <a:latin typeface="Times New Roman" panose="02020603050405020304" pitchFamily="18" charset="0"/>
              <a:cs typeface="Times New Roman" panose="02020603050405020304" pitchFamily="18" charset="0"/>
            </a:endParaRPr>
          </a:p>
          <a:p>
            <a:r>
              <a:rPr lang="en-US" sz="1600" b="1" dirty="0">
                <a:latin typeface="Times New Roman" panose="02020603050405020304" pitchFamily="18" charset="0"/>
                <a:cs typeface="Times New Roman" panose="02020603050405020304" pitchFamily="18" charset="0"/>
              </a:rPr>
              <a:t>	Bendery </a:t>
            </a:r>
            <a:r>
              <a:rPr lang="en-US" sz="1600" b="1" dirty="0" err="1">
                <a:latin typeface="Times New Roman" panose="02020603050405020304" pitchFamily="18" charset="0"/>
                <a:cs typeface="Times New Roman" panose="02020603050405020304" pitchFamily="18" charset="0"/>
              </a:rPr>
              <a:t>Yizkor</a:t>
            </a:r>
            <a:r>
              <a:rPr lang="en-US" sz="1600" b="1" dirty="0">
                <a:latin typeface="Times New Roman" panose="02020603050405020304" pitchFamily="18" charset="0"/>
                <a:cs typeface="Times New Roman" panose="02020603050405020304" pitchFamily="18" charset="0"/>
              </a:rPr>
              <a:t> Book is completed in 2017, but it was published by </a:t>
            </a:r>
            <a:r>
              <a:rPr lang="en-US" sz="1600" b="1" dirty="0" err="1">
                <a:latin typeface="Times New Roman" panose="02020603050405020304" pitchFamily="18" charset="0"/>
                <a:cs typeface="Times New Roman" panose="02020603050405020304" pitchFamily="18" charset="0"/>
              </a:rPr>
              <a:t>JewishGen</a:t>
            </a:r>
            <a:r>
              <a:rPr lang="en-US" sz="1600" b="1" dirty="0">
                <a:latin typeface="Times New Roman" panose="02020603050405020304" pitchFamily="18" charset="0"/>
                <a:cs typeface="Times New Roman" panose="02020603050405020304" pitchFamily="18" charset="0"/>
              </a:rPr>
              <a:t> this year. </a:t>
            </a:r>
            <a:endParaRPr lang="en-US" sz="1600" dirty="0">
              <a:latin typeface="Times New Roman" panose="02020603050405020304" pitchFamily="18" charset="0"/>
              <a:cs typeface="Times New Roman" panose="02020603050405020304" pitchFamily="18" charset="0"/>
            </a:endParaRPr>
          </a:p>
          <a:p>
            <a:r>
              <a:rPr lang="en-US" sz="1600" b="1" dirty="0">
                <a:latin typeface="Times New Roman" panose="02020603050405020304" pitchFamily="18" charset="0"/>
                <a:cs typeface="Times New Roman" panose="02020603050405020304" pitchFamily="18" charset="0"/>
              </a:rPr>
              <a:t> </a:t>
            </a:r>
            <a:endParaRPr lang="en-US" sz="1600" dirty="0">
              <a:latin typeface="Times New Roman" panose="02020603050405020304" pitchFamily="18" charset="0"/>
              <a:cs typeface="Times New Roman" panose="02020603050405020304" pitchFamily="18" charset="0"/>
            </a:endParaRPr>
          </a:p>
          <a:p>
            <a:r>
              <a:rPr lang="en-US" sz="1600" b="1" dirty="0">
                <a:latin typeface="Times New Roman" panose="02020603050405020304" pitchFamily="18" charset="0"/>
                <a:cs typeface="Times New Roman" panose="02020603050405020304" pitchFamily="18" charset="0"/>
              </a:rPr>
              <a:t>	Kishinev </a:t>
            </a:r>
            <a:r>
              <a:rPr lang="en-US" sz="1600" b="1" dirty="0" err="1">
                <a:latin typeface="Times New Roman" panose="02020603050405020304" pitchFamily="18" charset="0"/>
                <a:cs typeface="Times New Roman" panose="02020603050405020304" pitchFamily="18" charset="0"/>
              </a:rPr>
              <a:t>Yizkor</a:t>
            </a:r>
            <a:r>
              <a:rPr lang="en-US" sz="1600" b="1" dirty="0">
                <a:latin typeface="Times New Roman" panose="02020603050405020304" pitchFamily="18" charset="0"/>
                <a:cs typeface="Times New Roman" panose="02020603050405020304" pitchFamily="18" charset="0"/>
              </a:rPr>
              <a:t> Book – completed, and soon be published.</a:t>
            </a:r>
            <a:endParaRPr lang="en-US" sz="1600" dirty="0">
              <a:latin typeface="Times New Roman" panose="02020603050405020304" pitchFamily="18" charset="0"/>
              <a:cs typeface="Times New Roman" panose="02020603050405020304" pitchFamily="18" charset="0"/>
            </a:endParaRPr>
          </a:p>
          <a:p>
            <a:r>
              <a:rPr lang="en-US" sz="1600" b="1" dirty="0">
                <a:latin typeface="Times New Roman" panose="02020603050405020304" pitchFamily="18" charset="0"/>
                <a:cs typeface="Times New Roman" panose="02020603050405020304" pitchFamily="18" charset="0"/>
              </a:rPr>
              <a:t> </a:t>
            </a:r>
            <a:endParaRPr lang="en-US" sz="1600" dirty="0">
              <a:latin typeface="Times New Roman" panose="02020603050405020304" pitchFamily="18" charset="0"/>
              <a:cs typeface="Times New Roman" panose="02020603050405020304" pitchFamily="18" charset="0"/>
            </a:endParaRPr>
          </a:p>
          <a:p>
            <a:r>
              <a:rPr lang="en-US" sz="1600" b="1" dirty="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We</a:t>
            </a:r>
            <a:r>
              <a:rPr lang="en-US" sz="1600" b="1" dirty="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started working on </a:t>
            </a:r>
            <a:r>
              <a:rPr lang="en-US" sz="1600" b="1" dirty="0">
                <a:latin typeface="Times New Roman" panose="02020603050405020304" pitchFamily="18" charset="0"/>
                <a:cs typeface="Times New Roman" panose="02020603050405020304" pitchFamily="18" charset="0"/>
              </a:rPr>
              <a:t>Bessarabia </a:t>
            </a:r>
            <a:r>
              <a:rPr lang="en-US" sz="1600" b="1" dirty="0" err="1">
                <a:latin typeface="Times New Roman" panose="02020603050405020304" pitchFamily="18" charset="0"/>
                <a:cs typeface="Times New Roman" panose="02020603050405020304" pitchFamily="18" charset="0"/>
              </a:rPr>
              <a:t>Yizkor</a:t>
            </a:r>
            <a:r>
              <a:rPr lang="en-US" sz="1600" b="1" dirty="0">
                <a:latin typeface="Times New Roman" panose="02020603050405020304" pitchFamily="18" charset="0"/>
                <a:cs typeface="Times New Roman" panose="02020603050405020304" pitchFamily="18" charset="0"/>
              </a:rPr>
              <a:t> Book</a:t>
            </a:r>
            <a:r>
              <a:rPr lang="en-US" sz="1600" dirty="0">
                <a:latin typeface="Times New Roman" panose="02020603050405020304" pitchFamily="18" charset="0"/>
                <a:cs typeface="Times New Roman" panose="02020603050405020304" pitchFamily="18" charset="0"/>
              </a:rPr>
              <a:t>: The Jews in Bessarabia; Between the World Wars 1914-1940</a:t>
            </a:r>
          </a:p>
          <a:p>
            <a:r>
              <a:rPr lang="en-US" sz="1600" b="1" dirty="0">
                <a:latin typeface="Times New Roman" panose="02020603050405020304" pitchFamily="18" charset="0"/>
                <a:cs typeface="Times New Roman" panose="02020603050405020304" pitchFamily="18" charset="0"/>
              </a:rPr>
              <a:t> </a:t>
            </a:r>
            <a:endParaRPr lang="en-US" sz="1600" dirty="0">
              <a:latin typeface="Times New Roman" panose="02020603050405020304" pitchFamily="18" charset="0"/>
              <a:cs typeface="Times New Roman" panose="02020603050405020304" pitchFamily="18" charset="0"/>
            </a:endParaRPr>
          </a:p>
          <a:p>
            <a:r>
              <a:rPr lang="en-US" sz="1600" dirty="0">
                <a:latin typeface="Times New Roman" panose="02020603050405020304" pitchFamily="18" charset="0"/>
                <a:cs typeface="Times New Roman" panose="02020603050405020304" pitchFamily="18" charset="0"/>
              </a:rPr>
              <a:t> </a:t>
            </a:r>
          </a:p>
          <a:p>
            <a:r>
              <a:rPr lang="en-US" sz="1600" dirty="0">
                <a:latin typeface="Times New Roman" panose="02020603050405020304" pitchFamily="18" charset="0"/>
                <a:cs typeface="Times New Roman" panose="02020603050405020304" pitchFamily="18" charset="0"/>
              </a:rPr>
              <a:t>Many </a:t>
            </a:r>
            <a:r>
              <a:rPr lang="en-US" sz="1600" dirty="0" err="1">
                <a:latin typeface="Times New Roman" panose="02020603050405020304" pitchFamily="18" charset="0"/>
                <a:cs typeface="Times New Roman" panose="02020603050405020304" pitchFamily="18" charset="0"/>
              </a:rPr>
              <a:t>Yizkor</a:t>
            </a:r>
            <a:r>
              <a:rPr lang="en-US" sz="1600" dirty="0">
                <a:latin typeface="Times New Roman" panose="02020603050405020304" pitchFamily="18" charset="0"/>
                <a:cs typeface="Times New Roman" panose="02020603050405020304" pitchFamily="18" charset="0"/>
              </a:rPr>
              <a:t> Books are waiting to be translated.  You can browse the list of </a:t>
            </a:r>
            <a:r>
              <a:rPr lang="en-US" sz="1600" dirty="0" err="1">
                <a:latin typeface="Times New Roman" panose="02020603050405020304" pitchFamily="18" charset="0"/>
                <a:cs typeface="Times New Roman" panose="02020603050405020304" pitchFamily="18" charset="0"/>
              </a:rPr>
              <a:t>Yizkor</a:t>
            </a:r>
            <a:r>
              <a:rPr lang="en-US" sz="1600" dirty="0">
                <a:latin typeface="Times New Roman" panose="02020603050405020304" pitchFamily="18" charset="0"/>
                <a:cs typeface="Times New Roman" panose="02020603050405020304" pitchFamily="18" charset="0"/>
              </a:rPr>
              <a:t> Books and find once of interest.  In many </a:t>
            </a:r>
            <a:r>
              <a:rPr lang="en-US" sz="1600" dirty="0" err="1">
                <a:latin typeface="Times New Roman" panose="02020603050405020304" pitchFamily="18" charset="0"/>
                <a:cs typeface="Times New Roman" panose="02020603050405020304" pitchFamily="18" charset="0"/>
              </a:rPr>
              <a:t>Yizkor</a:t>
            </a:r>
            <a:r>
              <a:rPr lang="en-US" sz="1600" dirty="0">
                <a:latin typeface="Times New Roman" panose="02020603050405020304" pitchFamily="18" charset="0"/>
                <a:cs typeface="Times New Roman" panose="02020603050405020304" pitchFamily="18" charset="0"/>
              </a:rPr>
              <a:t> Books only Table of Contents was translated.  There are a number of Bessarabia </a:t>
            </a:r>
            <a:r>
              <a:rPr lang="en-US" sz="1600" dirty="0" err="1">
                <a:latin typeface="Times New Roman" panose="02020603050405020304" pitchFamily="18" charset="0"/>
                <a:cs typeface="Times New Roman" panose="02020603050405020304" pitchFamily="18" charset="0"/>
              </a:rPr>
              <a:t>Yizkor</a:t>
            </a:r>
            <a:r>
              <a:rPr lang="en-US" sz="1600" dirty="0">
                <a:latin typeface="Times New Roman" panose="02020603050405020304" pitchFamily="18" charset="0"/>
                <a:cs typeface="Times New Roman" panose="02020603050405020304" pitchFamily="18" charset="0"/>
              </a:rPr>
              <a:t> Books with vast information on our ancestors, with photos, family stories, etc.</a:t>
            </a:r>
          </a:p>
          <a:p>
            <a:endParaRPr lang="en-US" sz="1600" dirty="0"/>
          </a:p>
        </p:txBody>
      </p:sp>
      <p:sp>
        <p:nvSpPr>
          <p:cNvPr id="4" name="Title 1">
            <a:extLst>
              <a:ext uri="{FF2B5EF4-FFF2-40B4-BE49-F238E27FC236}">
                <a16:creationId xmlns:a16="http://schemas.microsoft.com/office/drawing/2014/main" id="{BFEE7B73-41A6-4F53-A75E-5AEB38360591}"/>
              </a:ext>
            </a:extLst>
          </p:cNvPr>
          <p:cNvSpPr txBox="1">
            <a:spLocks noGrp="1"/>
          </p:cNvSpPr>
          <p:nvPr>
            <p:ph type="title"/>
          </p:nvPr>
        </p:nvSpPr>
        <p:spPr>
          <a:xfrm>
            <a:off x="685800" y="1024128"/>
            <a:ext cx="7772400" cy="402336"/>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r>
              <a:rPr lang="en-US" sz="1800" b="1" dirty="0">
                <a:latin typeface="Times New Roman" panose="02020603050405020304" pitchFamily="18" charset="0"/>
                <a:cs typeface="Times New Roman" panose="02020603050405020304" pitchFamily="18" charset="0"/>
              </a:rPr>
              <a:t>Progress report.  Project completed from August 2017 to July 2018</a:t>
            </a: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43690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571500" indent="-342900">
              <a:buAutoNum type="arabicPeriod" startAt="7"/>
            </a:pPr>
            <a:r>
              <a:rPr lang="en-US" sz="1800" b="1" dirty="0">
                <a:latin typeface="Times New Roman" panose="02020603050405020304" pitchFamily="18" charset="0"/>
                <a:cs typeface="Times New Roman" panose="02020603050405020304" pitchFamily="18" charset="0"/>
              </a:rPr>
              <a:t>Upgraded the Bessarabia SIG website.   </a:t>
            </a:r>
            <a:r>
              <a:rPr lang="en-US" sz="1800" dirty="0">
                <a:latin typeface="Times New Roman" panose="02020603050405020304" pitchFamily="18" charset="0"/>
                <a:cs typeface="Times New Roman" panose="02020603050405020304" pitchFamily="18" charset="0"/>
              </a:rPr>
              <a:t>The website was updated, and now it is not just a static website, but we have a place to add some smaller databases, images, articles, etc.  Visit us at </a:t>
            </a:r>
            <a:r>
              <a:rPr lang="en-US" sz="1800" dirty="0">
                <a:latin typeface="Times New Roman" panose="02020603050405020304" pitchFamily="18" charset="0"/>
                <a:cs typeface="Times New Roman" panose="02020603050405020304" pitchFamily="18" charset="0"/>
                <a:hlinkClick r:id="rId2"/>
              </a:rPr>
              <a:t>www.jewishgen.org/bessarabia</a:t>
            </a:r>
            <a:endParaRPr lang="en-US" sz="1800" dirty="0">
              <a:latin typeface="Times New Roman" panose="02020603050405020304" pitchFamily="18" charset="0"/>
              <a:cs typeface="Times New Roman" panose="02020603050405020304" pitchFamily="18" charset="0"/>
            </a:endParaRPr>
          </a:p>
          <a:p>
            <a:r>
              <a:rPr lang="en-US" sz="1800" b="1" dirty="0">
                <a:latin typeface="Times New Roman" panose="02020603050405020304" pitchFamily="18" charset="0"/>
                <a:cs typeface="Times New Roman" panose="02020603050405020304" pitchFamily="18" charset="0"/>
              </a:rPr>
              <a:t> </a:t>
            </a:r>
            <a:endParaRPr lang="en-US" sz="1800" dirty="0">
              <a:latin typeface="Times New Roman" panose="02020603050405020304" pitchFamily="18" charset="0"/>
              <a:cs typeface="Times New Roman" panose="02020603050405020304" pitchFamily="18" charset="0"/>
            </a:endParaRPr>
          </a:p>
          <a:p>
            <a:r>
              <a:rPr lang="en-US" sz="1800" b="1" dirty="0">
                <a:latin typeface="Times New Roman" panose="02020603050405020304" pitchFamily="18" charset="0"/>
                <a:cs typeface="Times New Roman" panose="02020603050405020304" pitchFamily="18" charset="0"/>
              </a:rPr>
              <a:t> </a:t>
            </a:r>
            <a:endParaRPr lang="en-US" sz="1800" dirty="0">
              <a:latin typeface="Times New Roman" panose="02020603050405020304" pitchFamily="18" charset="0"/>
              <a:cs typeface="Times New Roman" panose="02020603050405020304" pitchFamily="18" charset="0"/>
            </a:endParaRPr>
          </a:p>
          <a:p>
            <a:r>
              <a:rPr lang="en-US" sz="1800" b="1" dirty="0">
                <a:latin typeface="Times New Roman" panose="02020603050405020304" pitchFamily="18" charset="0"/>
                <a:cs typeface="Times New Roman" panose="02020603050405020304" pitchFamily="18" charset="0"/>
              </a:rPr>
              <a:t>8. Miriam’s Weiner Archival collection.</a:t>
            </a:r>
            <a:endParaRPr lang="en-US" sz="1800" dirty="0">
              <a:latin typeface="Times New Roman" panose="02020603050405020304" pitchFamily="18" charset="0"/>
              <a:cs typeface="Times New Roman" panose="02020603050405020304" pitchFamily="18" charset="0"/>
            </a:endParaRPr>
          </a:p>
          <a:p>
            <a:r>
              <a:rPr lang="en-US" sz="1800" dirty="0">
                <a:latin typeface="Times New Roman" panose="02020603050405020304" pitchFamily="18" charset="0"/>
                <a:cs typeface="Times New Roman" panose="02020603050405020304" pitchFamily="18" charset="0"/>
              </a:rPr>
              <a:t>The new database were introduced, and almost 1,000 records submitted to our Bessarabia SIG Name database.  The most important of this archival material, that we know what type of records is available, and in most cases where to find these records.</a:t>
            </a:r>
          </a:p>
          <a:p>
            <a:r>
              <a:rPr lang="en-US" dirty="0">
                <a:latin typeface="Times New Roman" panose="02020603050405020304" pitchFamily="18" charset="0"/>
                <a:cs typeface="Times New Roman" panose="02020603050405020304" pitchFamily="18" charset="0"/>
              </a:rPr>
              <a:t> </a:t>
            </a:r>
          </a:p>
          <a:p>
            <a:endParaRPr lang="en-US" dirty="0"/>
          </a:p>
        </p:txBody>
      </p:sp>
      <p:sp>
        <p:nvSpPr>
          <p:cNvPr id="4" name="Title 1">
            <a:extLst>
              <a:ext uri="{FF2B5EF4-FFF2-40B4-BE49-F238E27FC236}">
                <a16:creationId xmlns:a16="http://schemas.microsoft.com/office/drawing/2014/main" id="{BFEE7B73-41A6-4F53-A75E-5AEB38360591}"/>
              </a:ext>
            </a:extLst>
          </p:cNvPr>
          <p:cNvSpPr txBox="1">
            <a:spLocks noGrp="1"/>
          </p:cNvSpPr>
          <p:nvPr>
            <p:ph type="title"/>
          </p:nvPr>
        </p:nvSpPr>
        <p:spPr>
          <a:xfrm>
            <a:off x="685800" y="1048512"/>
            <a:ext cx="7772400" cy="42672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r>
              <a:rPr lang="en-US" sz="1800" b="1" dirty="0">
                <a:latin typeface="Times New Roman" panose="02020603050405020304" pitchFamily="18" charset="0"/>
                <a:cs typeface="Times New Roman" panose="02020603050405020304" pitchFamily="18" charset="0"/>
              </a:rPr>
              <a:t>Progress report.  Project completed from August 2017 to July 2018</a:t>
            </a: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891732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09344"/>
            <a:ext cx="7772400" cy="4486656"/>
          </a:xfrm>
        </p:spPr>
        <p:txBody>
          <a:bodyPr/>
          <a:lstStyle/>
          <a:p>
            <a:r>
              <a:rPr lang="en-US" sz="2200" b="1" dirty="0">
                <a:latin typeface="Times New Roman" panose="02020603050405020304" pitchFamily="18" charset="0"/>
                <a:cs typeface="Times New Roman" panose="02020603050405020304" pitchFamily="18" charset="0"/>
              </a:rPr>
              <a:t>Cemetery photographing, translation projects:</a:t>
            </a:r>
            <a:endParaRPr lang="en-US" sz="2200" dirty="0">
              <a:latin typeface="Times New Roman" panose="02020603050405020304" pitchFamily="18" charset="0"/>
              <a:cs typeface="Times New Roman" panose="02020603050405020304" pitchFamily="18" charset="0"/>
            </a:endParaRPr>
          </a:p>
          <a:p>
            <a:pPr marL="514350" lvl="0" indent="-285750">
              <a:buFont typeface="Arial" panose="020B0604020202020204" pitchFamily="34" charset="0"/>
              <a:buChar char="•"/>
            </a:pPr>
            <a:r>
              <a:rPr lang="en-US" sz="2200" dirty="0" err="1">
                <a:latin typeface="Times New Roman" panose="02020603050405020304" pitchFamily="18" charset="0"/>
                <a:cs typeface="Times New Roman" panose="02020603050405020304" pitchFamily="18" charset="0"/>
              </a:rPr>
              <a:t>Vadul-Rashkov</a:t>
            </a:r>
            <a:r>
              <a:rPr lang="en-US" sz="2200" dirty="0">
                <a:latin typeface="Times New Roman" panose="02020603050405020304" pitchFamily="18" charset="0"/>
                <a:cs typeface="Times New Roman" panose="02020603050405020304" pitchFamily="18" charset="0"/>
              </a:rPr>
              <a:t>, Phase 2</a:t>
            </a:r>
          </a:p>
          <a:p>
            <a:pPr marL="514350" lvl="0" indent="-285750">
              <a:buFont typeface="Arial" panose="020B0604020202020204" pitchFamily="34" charset="0"/>
              <a:buChar char="•"/>
            </a:pPr>
            <a:r>
              <a:rPr lang="en-US" sz="2200" dirty="0" err="1">
                <a:latin typeface="Times New Roman" panose="02020603050405020304" pitchFamily="18" charset="0"/>
                <a:cs typeface="Times New Roman" panose="02020603050405020304" pitchFamily="18" charset="0"/>
              </a:rPr>
              <a:t>Beltsy</a:t>
            </a:r>
            <a:r>
              <a:rPr lang="en-US" sz="2200" dirty="0">
                <a:latin typeface="Times New Roman" panose="02020603050405020304" pitchFamily="18" charset="0"/>
                <a:cs typeface="Times New Roman" panose="02020603050405020304" pitchFamily="18" charset="0"/>
              </a:rPr>
              <a:t>, Phase 6</a:t>
            </a:r>
          </a:p>
          <a:p>
            <a:pPr marL="514350" lvl="0" indent="-285750">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Kishinev Jewish Cemetery, Phase 2</a:t>
            </a:r>
          </a:p>
          <a:p>
            <a:pPr marL="514350" lvl="0" indent="-285750">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Several cemeteries in </a:t>
            </a:r>
            <a:r>
              <a:rPr lang="en-US" sz="2200" dirty="0" err="1">
                <a:latin typeface="Times New Roman" panose="02020603050405020304" pitchFamily="18" charset="0"/>
                <a:cs typeface="Times New Roman" panose="02020603050405020304" pitchFamily="18" charset="0"/>
              </a:rPr>
              <a:t>Transnistria</a:t>
            </a:r>
            <a:endParaRPr lang="en-US" sz="2200" dirty="0">
              <a:latin typeface="Times New Roman" panose="02020603050405020304" pitchFamily="18" charset="0"/>
              <a:cs typeface="Times New Roman" panose="02020603050405020304" pitchFamily="18" charset="0"/>
            </a:endParaRPr>
          </a:p>
          <a:p>
            <a:pPr marL="514350" lvl="0" indent="-285750">
              <a:buFont typeface="Arial" panose="020B0604020202020204" pitchFamily="34" charset="0"/>
              <a:buChar char="•"/>
            </a:pPr>
            <a:r>
              <a:rPr lang="en-US" sz="2200" dirty="0" err="1">
                <a:latin typeface="Times New Roman" panose="02020603050405020304" pitchFamily="18" charset="0"/>
                <a:cs typeface="Times New Roman" panose="02020603050405020304" pitchFamily="18" charset="0"/>
              </a:rPr>
              <a:t>Klishkivtsy</a:t>
            </a:r>
            <a:r>
              <a:rPr lang="en-US" sz="2200" dirty="0">
                <a:latin typeface="Times New Roman" panose="02020603050405020304" pitchFamily="18" charset="0"/>
                <a:cs typeface="Times New Roman" panose="02020603050405020304" pitchFamily="18" charset="0"/>
              </a:rPr>
              <a:t>, two Jewish cemeteries</a:t>
            </a:r>
          </a:p>
          <a:p>
            <a:pPr marL="514350" indent="-285750">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Reni Jewish Cemetery</a:t>
            </a:r>
          </a:p>
          <a:p>
            <a:endParaRPr lang="en-US" sz="2200" dirty="0">
              <a:latin typeface="Times New Roman" panose="02020603050405020304" pitchFamily="18" charset="0"/>
              <a:cs typeface="Times New Roman" panose="02020603050405020304" pitchFamily="18" charset="0"/>
            </a:endParaRPr>
          </a:p>
          <a:p>
            <a:r>
              <a:rPr lang="en-US" sz="2200" b="1" dirty="0">
                <a:latin typeface="Times New Roman" panose="02020603050405020304" pitchFamily="18" charset="0"/>
                <a:cs typeface="Times New Roman" panose="02020603050405020304" pitchFamily="18" charset="0"/>
              </a:rPr>
              <a:t>Cemetery clearing paths, cleaning project:</a:t>
            </a:r>
          </a:p>
          <a:p>
            <a:pPr marL="571500" indent="-342900">
              <a:buFont typeface="Courier New" panose="02070309020205020404" pitchFamily="49" charset="0"/>
              <a:buChar char="o"/>
            </a:pPr>
            <a:r>
              <a:rPr lang="en-US" sz="2200" dirty="0" err="1">
                <a:latin typeface="Times New Roman" panose="02020603050405020304" pitchFamily="18" charset="0"/>
                <a:cs typeface="Times New Roman" panose="02020603050405020304" pitchFamily="18" charset="0"/>
              </a:rPr>
              <a:t>Brichany</a:t>
            </a:r>
            <a:r>
              <a:rPr lang="en-US" sz="2200" dirty="0">
                <a:latin typeface="Times New Roman" panose="02020603050405020304" pitchFamily="18" charset="0"/>
                <a:cs typeface="Times New Roman" panose="02020603050405020304" pitchFamily="18" charset="0"/>
              </a:rPr>
              <a:t> (finish it)</a:t>
            </a:r>
          </a:p>
          <a:p>
            <a:pPr marL="514350" lvl="0" indent="-285750">
              <a:buFont typeface="Courier New" panose="02070309020205020404" pitchFamily="49" charset="0"/>
              <a:buChar char="o"/>
            </a:pPr>
            <a:r>
              <a:rPr lang="en-US" sz="2200" dirty="0" err="1">
                <a:latin typeface="Times New Roman" panose="02020603050405020304" pitchFamily="18" charset="0"/>
                <a:cs typeface="Times New Roman" panose="02020603050405020304" pitchFamily="18" charset="0"/>
              </a:rPr>
              <a:t>Ataki</a:t>
            </a:r>
            <a:endParaRPr lang="en-US" sz="2200" dirty="0">
              <a:latin typeface="Times New Roman" panose="02020603050405020304" pitchFamily="18" charset="0"/>
              <a:cs typeface="Times New Roman" panose="02020603050405020304" pitchFamily="18" charset="0"/>
            </a:endParaRPr>
          </a:p>
          <a:p>
            <a:pPr marL="514350" lvl="0" indent="-285750">
              <a:buFont typeface="Courier New" panose="02070309020205020404" pitchFamily="49" charset="0"/>
              <a:buChar char="o"/>
            </a:pPr>
            <a:r>
              <a:rPr lang="en-US" sz="2200" dirty="0" err="1">
                <a:latin typeface="Times New Roman" panose="02020603050405020304" pitchFamily="18" charset="0"/>
                <a:cs typeface="Times New Roman" panose="02020603050405020304" pitchFamily="18" charset="0"/>
              </a:rPr>
              <a:t>Lipkany</a:t>
            </a:r>
            <a:endParaRPr lang="en-US" sz="2200" dirty="0">
              <a:latin typeface="Times New Roman" panose="02020603050405020304" pitchFamily="18" charset="0"/>
              <a:cs typeface="Times New Roman" panose="02020603050405020304" pitchFamily="18" charset="0"/>
            </a:endParaRPr>
          </a:p>
          <a:p>
            <a:pPr marL="514350" lvl="0" indent="-285750">
              <a:buFont typeface="Courier New" panose="02070309020205020404" pitchFamily="49" charset="0"/>
              <a:buChar char="o"/>
            </a:pPr>
            <a:r>
              <a:rPr lang="en-US" sz="2200" dirty="0" err="1">
                <a:latin typeface="Times New Roman" panose="02020603050405020304" pitchFamily="18" charset="0"/>
                <a:cs typeface="Times New Roman" panose="02020603050405020304" pitchFamily="18" charset="0"/>
              </a:rPr>
              <a:t>Gancheshty</a:t>
            </a:r>
            <a:endParaRPr lang="en-US" sz="2200" dirty="0">
              <a:latin typeface="Times New Roman" panose="02020603050405020304" pitchFamily="18" charset="0"/>
              <a:cs typeface="Times New Roman" panose="02020603050405020304" pitchFamily="18" charset="0"/>
            </a:endParaRPr>
          </a:p>
          <a:p>
            <a:pPr marL="514350" indent="-285750">
              <a:buFont typeface="Courier New" panose="02070309020205020404" pitchFamily="49" charset="0"/>
              <a:buChar char="o"/>
            </a:pPr>
            <a:r>
              <a:rPr lang="en-US" sz="2200" dirty="0" err="1">
                <a:latin typeface="Times New Roman" panose="02020603050405020304" pitchFamily="18" charset="0"/>
                <a:cs typeface="Times New Roman" panose="02020603050405020304" pitchFamily="18" charset="0"/>
              </a:rPr>
              <a:t>Kiliya</a:t>
            </a:r>
            <a:endParaRPr lang="en-US" sz="2200" dirty="0">
              <a:latin typeface="Times New Roman" panose="02020603050405020304" pitchFamily="18" charset="0"/>
              <a:cs typeface="Times New Roman" panose="02020603050405020304" pitchFamily="18" charset="0"/>
            </a:endParaRPr>
          </a:p>
          <a:p>
            <a:pPr marL="514350" lvl="0" indent="-285750">
              <a:buFont typeface="Courier New" panose="02070309020205020404" pitchFamily="49" charset="0"/>
              <a:buChar char="o"/>
            </a:pPr>
            <a:endParaRPr lang="en-US" sz="2400" dirty="0">
              <a:latin typeface="Times New Roman" panose="02020603050405020304" pitchFamily="18" charset="0"/>
              <a:cs typeface="Times New Roman" panose="02020603050405020304" pitchFamily="18" charset="0"/>
            </a:endParaRPr>
          </a:p>
          <a:p>
            <a:endParaRPr lang="en-US" sz="1800" dirty="0">
              <a:latin typeface="Times New Roman" panose="02020603050405020304" pitchFamily="18" charset="0"/>
              <a:cs typeface="Times New Roman" panose="02020603050405020304" pitchFamily="18" charset="0"/>
            </a:endParaRPr>
          </a:p>
        </p:txBody>
      </p:sp>
      <p:sp>
        <p:nvSpPr>
          <p:cNvPr id="4" name="Title 1">
            <a:extLst>
              <a:ext uri="{FF2B5EF4-FFF2-40B4-BE49-F238E27FC236}">
                <a16:creationId xmlns:a16="http://schemas.microsoft.com/office/drawing/2014/main" id="{BFEE7B73-41A6-4F53-A75E-5AEB38360591}"/>
              </a:ext>
            </a:extLst>
          </p:cNvPr>
          <p:cNvSpPr txBox="1">
            <a:spLocks/>
          </p:cNvSpPr>
          <p:nvPr/>
        </p:nvSpPr>
        <p:spPr>
          <a:xfrm>
            <a:off x="807720" y="1050036"/>
            <a:ext cx="7772400" cy="42672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RPr/>
            </a:defPPr>
            <a:lvl1pPr marR="0" lvl="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r>
              <a:rPr lang="en-US" sz="1800" b="1" dirty="0">
                <a:latin typeface="Times New Roman" panose="02020603050405020304" pitchFamily="18" charset="0"/>
                <a:cs typeface="Times New Roman" panose="02020603050405020304" pitchFamily="18" charset="0"/>
              </a:rPr>
              <a:t>New Project for next year and beyond</a:t>
            </a: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10185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767840"/>
            <a:ext cx="7772400" cy="4328160"/>
          </a:xfrm>
        </p:spPr>
        <p:txBody>
          <a:bodyPr/>
          <a:lstStyle/>
          <a:p>
            <a:r>
              <a:rPr lang="en-US" sz="2000" dirty="0">
                <a:latin typeface="Times New Roman" panose="02020603050405020304" pitchFamily="18" charset="0"/>
                <a:cs typeface="Times New Roman" panose="02020603050405020304" pitchFamily="18" charset="0"/>
              </a:rPr>
              <a:t>Acquire different types of records from Moldovan Archive as well as from Saint Petersburg and Moscow Archives: student records, synagogue records, court records, etc.  Possible to get some records from FHL, Salt Lake City</a:t>
            </a:r>
          </a:p>
          <a:p>
            <a:endParaRPr lang="en-US" sz="2000" dirty="0">
              <a:latin typeface="Times New Roman" panose="02020603050405020304" pitchFamily="18" charset="0"/>
              <a:cs typeface="Times New Roman" panose="02020603050405020304" pitchFamily="18" charset="0"/>
            </a:endParaRPr>
          </a:p>
          <a:p>
            <a:pPr marL="571500" lvl="0" indent="-34290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Revision Lists</a:t>
            </a:r>
          </a:p>
          <a:p>
            <a:pPr marL="571500" lvl="0" indent="-34290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Vital Records</a:t>
            </a:r>
          </a:p>
          <a:p>
            <a:pPr marL="571500" lvl="0" indent="-34290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Educational Records</a:t>
            </a:r>
          </a:p>
          <a:p>
            <a:pPr marL="571500" lvl="0" indent="-34290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Deportation records</a:t>
            </a:r>
          </a:p>
          <a:p>
            <a:pPr marL="571500" lvl="0" indent="-34290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Land documents</a:t>
            </a:r>
          </a:p>
          <a:p>
            <a:pPr marL="571500" lvl="0" indent="-34290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others</a:t>
            </a:r>
          </a:p>
          <a:p>
            <a:endParaRPr lang="en-US" sz="2000" dirty="0">
              <a:latin typeface="Times New Roman" panose="02020603050405020304" pitchFamily="18" charset="0"/>
              <a:cs typeface="Times New Roman" panose="02020603050405020304" pitchFamily="18" charset="0"/>
            </a:endParaRPr>
          </a:p>
        </p:txBody>
      </p:sp>
      <p:sp>
        <p:nvSpPr>
          <p:cNvPr id="4" name="Title 1">
            <a:extLst>
              <a:ext uri="{FF2B5EF4-FFF2-40B4-BE49-F238E27FC236}">
                <a16:creationId xmlns:a16="http://schemas.microsoft.com/office/drawing/2014/main" id="{BFEE7B73-41A6-4F53-A75E-5AEB38360591}"/>
              </a:ext>
            </a:extLst>
          </p:cNvPr>
          <p:cNvSpPr txBox="1">
            <a:spLocks noGrp="1"/>
          </p:cNvSpPr>
          <p:nvPr>
            <p:ph type="title"/>
          </p:nvPr>
        </p:nvSpPr>
        <p:spPr>
          <a:xfrm>
            <a:off x="685800" y="1024128"/>
            <a:ext cx="7772400" cy="42672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RPr/>
            </a:defPPr>
            <a:lvl1pPr marR="0" lvl="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r>
              <a:rPr lang="en-US" sz="1800" b="1" dirty="0">
                <a:latin typeface="Times New Roman" panose="02020603050405020304" pitchFamily="18" charset="0"/>
                <a:cs typeface="Times New Roman" panose="02020603050405020304" pitchFamily="18" charset="0"/>
              </a:rPr>
              <a:t>New Project for next year and beyond</a:t>
            </a: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42481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2237232"/>
            <a:ext cx="7772400" cy="3619500"/>
          </a:xfrm>
        </p:spPr>
        <p:txBody>
          <a:bodyPr/>
          <a:lstStyle/>
          <a:p>
            <a:r>
              <a:rPr lang="en-US" sz="2000" dirty="0">
                <a:latin typeface="Times New Roman" panose="02020603050405020304" pitchFamily="18" charset="0"/>
                <a:cs typeface="Times New Roman" panose="02020603050405020304" pitchFamily="18" charset="0"/>
              </a:rPr>
              <a:t>1) asked for success stories from our members - how has our SIG helped?  We know that there are success stories, but you need to tell us about them.    </a:t>
            </a:r>
            <a:r>
              <a:rPr lang="en-US" sz="2000" b="1" dirty="0">
                <a:latin typeface="Times New Roman" panose="02020603050405020304" pitchFamily="18" charset="0"/>
                <a:cs typeface="Times New Roman" panose="02020603050405020304" pitchFamily="18" charset="0"/>
              </a:rPr>
              <a:t>Please submit your success stories to us.</a:t>
            </a: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 </a:t>
            </a:r>
          </a:p>
          <a:p>
            <a:r>
              <a:rPr lang="en-US" sz="2000" dirty="0">
                <a:latin typeface="Times New Roman" panose="02020603050405020304" pitchFamily="18" charset="0"/>
                <a:cs typeface="Times New Roman" panose="02020603050405020304" pitchFamily="18" charset="0"/>
              </a:rPr>
              <a:t>2) We may want to undertake a survey of our members, not only to better understand where they live, but also what are their general interests, what would they like our SIG to focus on, other than just the data/research aspects?  </a:t>
            </a:r>
            <a:r>
              <a:rPr lang="en-US" sz="2000" b="1" dirty="0">
                <a:latin typeface="Times New Roman" panose="02020603050405020304" pitchFamily="18" charset="0"/>
                <a:cs typeface="Times New Roman" panose="02020603050405020304" pitchFamily="18" charset="0"/>
              </a:rPr>
              <a:t>Need a person or two to help Alan Levitt with the survey.</a:t>
            </a:r>
            <a:endParaRPr lang="en-US" sz="2000" dirty="0">
              <a:latin typeface="Times New Roman" panose="02020603050405020304" pitchFamily="18" charset="0"/>
              <a:cs typeface="Times New Roman" panose="02020603050405020304" pitchFamily="18" charset="0"/>
            </a:endParaRPr>
          </a:p>
          <a:p>
            <a:endParaRPr lang="en-US" dirty="0"/>
          </a:p>
        </p:txBody>
      </p:sp>
      <p:sp>
        <p:nvSpPr>
          <p:cNvPr id="4" name="Title 1">
            <a:extLst>
              <a:ext uri="{FF2B5EF4-FFF2-40B4-BE49-F238E27FC236}">
                <a16:creationId xmlns:a16="http://schemas.microsoft.com/office/drawing/2014/main" id="{BFEE7B73-41A6-4F53-A75E-5AEB38360591}"/>
              </a:ext>
            </a:extLst>
          </p:cNvPr>
          <p:cNvSpPr txBox="1">
            <a:spLocks/>
          </p:cNvSpPr>
          <p:nvPr/>
        </p:nvSpPr>
        <p:spPr>
          <a:xfrm>
            <a:off x="771144" y="1001268"/>
            <a:ext cx="7772400" cy="850392"/>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RPr/>
            </a:defPPr>
            <a:lvl1pPr marR="0" lvl="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r>
              <a:rPr lang="en-US" sz="1800" dirty="0">
                <a:latin typeface="Times New Roman" panose="02020603050405020304" pitchFamily="18" charset="0"/>
                <a:cs typeface="Times New Roman" panose="02020603050405020304" pitchFamily="18" charset="0"/>
              </a:rPr>
              <a:t>Good ideas from </a:t>
            </a:r>
            <a:r>
              <a:rPr lang="en-US" sz="1800" b="1" dirty="0">
                <a:latin typeface="Times New Roman" panose="02020603050405020304" pitchFamily="18" charset="0"/>
                <a:cs typeface="Times New Roman" panose="02020603050405020304" pitchFamily="18" charset="0"/>
              </a:rPr>
              <a:t>Alan Levitt</a:t>
            </a:r>
            <a:r>
              <a:rPr lang="en-US" sz="1800" dirty="0">
                <a:latin typeface="Times New Roman" panose="02020603050405020304" pitchFamily="18" charset="0"/>
                <a:cs typeface="Times New Roman" panose="02020603050405020304" pitchFamily="18" charset="0"/>
              </a:rPr>
              <a:t>, from the Leadership group, moderator for Bessarabia SIG Discussion group  (Alan asked these questions at the last year conference and </a:t>
            </a:r>
            <a:r>
              <a:rPr lang="en-US" sz="1800" i="1" dirty="0">
                <a:solidFill>
                  <a:schemeClr val="tx1"/>
                </a:solidFill>
                <a:latin typeface="Times New Roman" panose="02020603050405020304" pitchFamily="18" charset="0"/>
                <a:cs typeface="Times New Roman" panose="02020603050405020304" pitchFamily="18" charset="0"/>
              </a:rPr>
              <a:t>we did not get any response</a:t>
            </a:r>
            <a:r>
              <a:rPr lang="en-US" sz="1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7137312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5900" y="1063228"/>
            <a:ext cx="6172200" cy="536972"/>
          </a:xfrm>
        </p:spPr>
        <p:txBody>
          <a:bodyPr>
            <a:normAutofit/>
          </a:bodyPr>
          <a:lstStyle/>
          <a:p>
            <a:pPr algn="ctr"/>
            <a:r>
              <a:rPr lang="en-US" sz="2175" b="1" dirty="0">
                <a:latin typeface="Times New Roman" panose="02020603050405020304" pitchFamily="18" charset="0"/>
                <a:cs typeface="Times New Roman" panose="02020603050405020304" pitchFamily="18" charset="0"/>
              </a:rPr>
              <a:t>Internet resources on Jewish Bessarabia</a:t>
            </a:r>
          </a:p>
        </p:txBody>
      </p:sp>
      <p:sp>
        <p:nvSpPr>
          <p:cNvPr id="3" name="Content Placeholder 2"/>
          <p:cNvSpPr>
            <a:spLocks noGrp="1"/>
          </p:cNvSpPr>
          <p:nvPr>
            <p:ph idx="1"/>
          </p:nvPr>
        </p:nvSpPr>
        <p:spPr>
          <a:xfrm>
            <a:off x="1485900" y="1657350"/>
            <a:ext cx="6286500" cy="4171950"/>
          </a:xfrm>
        </p:spPr>
        <p:txBody>
          <a:bodyPr>
            <a:normAutofit/>
          </a:bodyPr>
          <a:lstStyle/>
          <a:p>
            <a:r>
              <a:rPr lang="en-US" sz="1350" dirty="0"/>
              <a:t>Bessarabia SIG website: </a:t>
            </a:r>
            <a:r>
              <a:rPr lang="en-US" sz="1350" u="sng" dirty="0">
                <a:hlinkClick r:id="rId2"/>
              </a:rPr>
              <a:t>www.jewishgen.org/bessarabia</a:t>
            </a:r>
            <a:endParaRPr lang="en-US" sz="1350" dirty="0"/>
          </a:p>
          <a:p>
            <a:r>
              <a:rPr lang="en-US" sz="1350" dirty="0"/>
              <a:t>Aaron Shneer Gallery: </a:t>
            </a:r>
            <a:r>
              <a:rPr lang="en-US" sz="1050" dirty="0">
                <a:hlinkClick r:id="rId3"/>
              </a:rPr>
              <a:t>http://picasaweb.google.com/106995678358404531836</a:t>
            </a:r>
            <a:r>
              <a:rPr lang="en-US" sz="1050" dirty="0"/>
              <a:t> </a:t>
            </a:r>
            <a:endParaRPr lang="en-US" sz="1050" dirty="0">
              <a:hlinkClick r:id="rId4"/>
            </a:endParaRPr>
          </a:p>
          <a:p>
            <a:r>
              <a:rPr lang="en-US" sz="1350" dirty="0"/>
              <a:t>Jewish News portal : </a:t>
            </a:r>
            <a:r>
              <a:rPr lang="en-US" sz="1050" dirty="0">
                <a:hlinkClick r:id="rId4"/>
              </a:rPr>
              <a:t>www.dorledor.info</a:t>
            </a:r>
            <a:r>
              <a:rPr lang="en-US" sz="1050" dirty="0"/>
              <a:t>  (Russian)</a:t>
            </a:r>
          </a:p>
          <a:p>
            <a:r>
              <a:rPr lang="en-US" sz="1350" dirty="0"/>
              <a:t>My town Kishinev: </a:t>
            </a:r>
            <a:r>
              <a:rPr lang="en-US" sz="1350" dirty="0">
                <a:hlinkClick r:id="rId5"/>
              </a:rPr>
              <a:t>http://oldchisinau.com/</a:t>
            </a:r>
            <a:r>
              <a:rPr lang="en-US" sz="1350" dirty="0"/>
              <a:t>  (Russian)</a:t>
            </a:r>
          </a:p>
          <a:p>
            <a:r>
              <a:rPr lang="en-US" sz="1350" dirty="0"/>
              <a:t>Centrul Istoric al Chisinaului: </a:t>
            </a:r>
            <a:r>
              <a:rPr lang="en-US" sz="1350" dirty="0">
                <a:hlinkClick r:id="rId6"/>
              </a:rPr>
              <a:t>http://www.monument.sit.md/</a:t>
            </a:r>
            <a:r>
              <a:rPr lang="en-US" sz="1350" dirty="0"/>
              <a:t>  (Romanian)</a:t>
            </a:r>
          </a:p>
          <a:p>
            <a:r>
              <a:rPr lang="en-US" sz="1350" dirty="0"/>
              <a:t>Jewish Memory:  </a:t>
            </a:r>
            <a:r>
              <a:rPr lang="en-US" sz="1350" dirty="0">
                <a:hlinkClick r:id="rId7"/>
              </a:rPr>
              <a:t>http://www.jewishmemory.md/eng/</a:t>
            </a:r>
            <a:r>
              <a:rPr lang="en-US" sz="1350" dirty="0"/>
              <a:t> (English, Russian)</a:t>
            </a:r>
          </a:p>
          <a:p>
            <a:r>
              <a:rPr lang="en-US" sz="1350" dirty="0"/>
              <a:t>All about Bessarabia: </a:t>
            </a:r>
            <a:r>
              <a:rPr lang="en-US" sz="1350" dirty="0">
                <a:hlinkClick r:id="rId8"/>
              </a:rPr>
              <a:t>http://www.bessarabia.ru/</a:t>
            </a:r>
            <a:r>
              <a:rPr lang="en-US" sz="1350" dirty="0"/>
              <a:t>  (English, Russian)</a:t>
            </a:r>
          </a:p>
          <a:p>
            <a:r>
              <a:rPr lang="en-US" sz="1350" dirty="0"/>
              <a:t>Jewish Encyclopedia: </a:t>
            </a:r>
            <a:r>
              <a:rPr lang="en-US" sz="1350" dirty="0">
                <a:hlinkClick r:id="rId9"/>
              </a:rPr>
              <a:t>http://www.jewishencyclopedia.com/articles/3185-bessarabia</a:t>
            </a:r>
            <a:endParaRPr lang="en-US" sz="1350" dirty="0"/>
          </a:p>
          <a:p>
            <a:r>
              <a:rPr lang="en-US" sz="1350" dirty="0"/>
              <a:t>Historical Maps of Moldova: </a:t>
            </a:r>
            <a:r>
              <a:rPr lang="en-US" sz="1350" dirty="0">
                <a:hlinkClick r:id="rId10"/>
              </a:rPr>
              <a:t>http://commons.wikimedia.org/wiki/Category:Maps_of_the_history_of_Moldova</a:t>
            </a:r>
            <a:endParaRPr lang="en-US" sz="1350" dirty="0"/>
          </a:p>
          <a:p>
            <a:r>
              <a:rPr lang="en-US" sz="1350" dirty="0"/>
              <a:t>Jewish Cemeteries of Kishinev and Orgeev: </a:t>
            </a:r>
            <a:r>
              <a:rPr lang="en-US" sz="1350" dirty="0">
                <a:hlinkClick r:id="rId11"/>
              </a:rPr>
              <a:t>http://www.pavetex.md/</a:t>
            </a:r>
            <a:r>
              <a:rPr lang="en-US" sz="1350" dirty="0"/>
              <a:t> </a:t>
            </a:r>
          </a:p>
          <a:p>
            <a:r>
              <a:rPr lang="en-US" sz="1350" dirty="0"/>
              <a:t>Bessarabian Jews: </a:t>
            </a:r>
            <a:r>
              <a:rPr lang="en-US" sz="1350" dirty="0">
                <a:hlinkClick r:id="rId12"/>
              </a:rPr>
              <a:t>http://en.wikipedia.org/wiki/Category:Bessarabian_Jews</a:t>
            </a:r>
            <a:r>
              <a:rPr lang="en-US" sz="1350" dirty="0"/>
              <a:t> </a:t>
            </a:r>
          </a:p>
          <a:p>
            <a:r>
              <a:rPr lang="en-US" sz="1350" dirty="0"/>
              <a:t>Preserving Jewish memory Centropa:  </a:t>
            </a:r>
            <a:r>
              <a:rPr lang="en-US" sz="1350" dirty="0">
                <a:hlinkClick r:id="rId13"/>
              </a:rPr>
              <a:t>http://www.centropa.org/</a:t>
            </a:r>
            <a:r>
              <a:rPr lang="en-US" sz="1350" dirty="0"/>
              <a:t> </a:t>
            </a:r>
          </a:p>
          <a:p>
            <a:r>
              <a:rPr lang="en-US" sz="1200" dirty="0"/>
              <a:t>Bessarabian Maps: </a:t>
            </a:r>
            <a:r>
              <a:rPr lang="en-US" sz="1200" dirty="0">
                <a:hlinkClick r:id="rId14"/>
              </a:rPr>
              <a:t>http://www.wwii-photos-maps.com/bessarabianmaps/index.html</a:t>
            </a:r>
            <a:endParaRPr lang="en-US" sz="1200" dirty="0"/>
          </a:p>
          <a:p>
            <a:r>
              <a:rPr lang="en-US" sz="1350" dirty="0"/>
              <a:t>Memorial: </a:t>
            </a:r>
            <a:r>
              <a:rPr lang="en-US" sz="1350" dirty="0">
                <a:hlinkClick r:id="rId15"/>
              </a:rPr>
              <a:t>http://www.obd-memorial.ru/html/index.html</a:t>
            </a:r>
            <a:r>
              <a:rPr lang="en-US" sz="1350" dirty="0"/>
              <a:t> (Russian)</a:t>
            </a:r>
          </a:p>
          <a:p>
            <a:r>
              <a:rPr lang="en-US" sz="1350" dirty="0"/>
              <a:t>Memory Book: </a:t>
            </a:r>
            <a:r>
              <a:rPr lang="en-US" sz="1350" dirty="0">
                <a:hlinkClick r:id="rId16"/>
              </a:rPr>
              <a:t>http://www.nekropol.com/Holokost.htm</a:t>
            </a:r>
            <a:r>
              <a:rPr lang="en-US" sz="1350" dirty="0"/>
              <a:t> (Russian)</a:t>
            </a:r>
          </a:p>
          <a:p>
            <a:endParaRPr lang="en-US" sz="1350" dirty="0"/>
          </a:p>
          <a:p>
            <a:endParaRPr lang="en-US" sz="1350" dirty="0"/>
          </a:p>
          <a:p>
            <a:endParaRPr lang="en-US" sz="1350" dirty="0"/>
          </a:p>
          <a:p>
            <a:endParaRPr lang="en-US" sz="1350" dirty="0"/>
          </a:p>
        </p:txBody>
      </p:sp>
      <p:sp>
        <p:nvSpPr>
          <p:cNvPr id="4" name="Slide Number Placeholder 3"/>
          <p:cNvSpPr>
            <a:spLocks noGrp="1"/>
          </p:cNvSpPr>
          <p:nvPr>
            <p:ph type="sldNum" sz="quarter" idx="12"/>
          </p:nvPr>
        </p:nvSpPr>
        <p:spPr/>
        <p:txBody>
          <a:bodyPr/>
          <a:lstStyle/>
          <a:p>
            <a:fld id="{E22CBC9E-19BE-4D2C-981C-A160452BB944}" type="slidenum">
              <a:rPr lang="en-US" smtClean="0"/>
              <a:pPr/>
              <a:t>16</a:t>
            </a:fld>
            <a:endParaRPr lang="en-US" dirty="0"/>
          </a:p>
        </p:txBody>
      </p:sp>
    </p:spTree>
    <p:extLst>
      <p:ext uri="{BB962C8B-B14F-4D97-AF65-F5344CB8AC3E}">
        <p14:creationId xmlns:p14="http://schemas.microsoft.com/office/powerpoint/2010/main" val="13267835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428750"/>
            <a:ext cx="7666265" cy="857250"/>
          </a:xfrm>
        </p:spPr>
        <p:txBody>
          <a:bodyPr>
            <a:noAutofit/>
          </a:bodyPr>
          <a:lstStyle/>
          <a:p>
            <a:pPr algn="ctr"/>
            <a:r>
              <a:rPr lang="en-US" sz="2175" b="1" dirty="0">
                <a:latin typeface="Times New Roman" panose="02020603050405020304" pitchFamily="18" charset="0"/>
                <a:cs typeface="Times New Roman" panose="02020603050405020304" pitchFamily="18" charset="0"/>
              </a:rPr>
              <a:t>Bessarabia SIG Meeting</a:t>
            </a:r>
            <a:endParaRPr lang="en-US" sz="2175" dirty="0"/>
          </a:p>
        </p:txBody>
      </p:sp>
      <p:sp>
        <p:nvSpPr>
          <p:cNvPr id="3" name="Content Placeholder 2"/>
          <p:cNvSpPr>
            <a:spLocks noGrp="1"/>
          </p:cNvSpPr>
          <p:nvPr>
            <p:ph idx="1"/>
          </p:nvPr>
        </p:nvSpPr>
        <p:spPr/>
        <p:txBody>
          <a:bodyPr/>
          <a:lstStyle/>
          <a:p>
            <a:pPr marL="0" indent="0" algn="ctr"/>
            <a:endParaRPr lang="en-US" dirty="0"/>
          </a:p>
          <a:p>
            <a:pPr marL="0" indent="0" algn="ctr"/>
            <a:endParaRPr lang="en-US" dirty="0"/>
          </a:p>
          <a:p>
            <a:pPr marL="0" indent="0" algn="ctr"/>
            <a:endParaRPr lang="en-US" dirty="0"/>
          </a:p>
          <a:p>
            <a:pPr marL="0" indent="0" algn="ctr"/>
            <a:r>
              <a:rPr lang="en-US" sz="4000" dirty="0">
                <a:latin typeface="Times New Roman" panose="02020603050405020304" pitchFamily="18" charset="0"/>
                <a:cs typeface="Times New Roman" panose="02020603050405020304" pitchFamily="18" charset="0"/>
              </a:rPr>
              <a:t>Questions?</a:t>
            </a:r>
          </a:p>
          <a:p>
            <a:pPr marL="0" indent="0" algn="ctr"/>
            <a:endParaRPr lang="en-US" dirty="0"/>
          </a:p>
          <a:p>
            <a:pPr marL="0" indent="0" algn="ctr"/>
            <a:endParaRPr lang="en-US" dirty="0"/>
          </a:p>
        </p:txBody>
      </p:sp>
      <p:sp>
        <p:nvSpPr>
          <p:cNvPr id="4" name="Slide Number Placeholder 3"/>
          <p:cNvSpPr>
            <a:spLocks noGrp="1"/>
          </p:cNvSpPr>
          <p:nvPr>
            <p:ph type="sldNum" sz="quarter" idx="12"/>
          </p:nvPr>
        </p:nvSpPr>
        <p:spPr/>
        <p:txBody>
          <a:bodyPr/>
          <a:lstStyle/>
          <a:p>
            <a:fld id="{E22CBC9E-19BE-4D2C-981C-A160452BB944}" type="slidenum">
              <a:rPr lang="en-US" smtClean="0"/>
              <a:pPr/>
              <a:t>17</a:t>
            </a:fld>
            <a:endParaRPr lang="en-US" dirty="0"/>
          </a:p>
        </p:txBody>
      </p:sp>
    </p:spTree>
    <p:extLst>
      <p:ext uri="{BB962C8B-B14F-4D97-AF65-F5344CB8AC3E}">
        <p14:creationId xmlns:p14="http://schemas.microsoft.com/office/powerpoint/2010/main" val="4137406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JewishGen\2012 International Conference in Paris\Maps\Europe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6747" y="776204"/>
            <a:ext cx="6851453" cy="5768975"/>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12"/>
          </p:nvPr>
        </p:nvSpPr>
        <p:spPr/>
        <p:txBody>
          <a:bodyPr/>
          <a:lstStyle/>
          <a:p>
            <a:fld id="{462FCA48-A5ED-45FF-9900-9A5D8CFC5DEF}" type="slidenum">
              <a:rPr lang="en-US" smtClean="0"/>
              <a:t>2</a:t>
            </a:fld>
            <a:endParaRPr lang="en-US" dirty="0"/>
          </a:p>
        </p:txBody>
      </p:sp>
    </p:spTree>
    <p:extLst>
      <p:ext uri="{BB962C8B-B14F-4D97-AF65-F5344CB8AC3E}">
        <p14:creationId xmlns:p14="http://schemas.microsoft.com/office/powerpoint/2010/main" val="2805536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F32576D-6BFE-4430-BAB8-0B8D29753D1E}"/>
              </a:ext>
            </a:extLst>
          </p:cNvPr>
          <p:cNvSpPr>
            <a:spLocks noGrp="1"/>
          </p:cNvSpPr>
          <p:nvPr>
            <p:ph idx="1"/>
          </p:nvPr>
        </p:nvSpPr>
        <p:spPr>
          <a:xfrm>
            <a:off x="628650" y="1762505"/>
            <a:ext cx="7886700" cy="4398265"/>
          </a:xfrm>
        </p:spPr>
        <p:txBody>
          <a:bodyPr>
            <a:normAutofit fontScale="92500" lnSpcReduction="10000"/>
          </a:bodyPr>
          <a:lstStyle/>
          <a:p>
            <a:r>
              <a:rPr lang="en-US" sz="2600" dirty="0">
                <a:latin typeface="Times New Roman" panose="02020603050405020304" pitchFamily="18" charset="0"/>
                <a:cs typeface="Times New Roman" panose="02020603050405020304" pitchFamily="18" charset="0"/>
              </a:rPr>
              <a:t>The meeting is open to anyone with roots or interest in the region Historically known as </a:t>
            </a:r>
            <a:r>
              <a:rPr lang="en-US" sz="2600" b="1" dirty="0">
                <a:latin typeface="Times New Roman" panose="02020603050405020304" pitchFamily="18" charset="0"/>
                <a:cs typeface="Times New Roman" panose="02020603050405020304" pitchFamily="18" charset="0"/>
              </a:rPr>
              <a:t>Bessarabia</a:t>
            </a:r>
            <a:r>
              <a:rPr lang="en-US" sz="2600" dirty="0">
                <a:latin typeface="Times New Roman" panose="02020603050405020304" pitchFamily="18" charset="0"/>
                <a:cs typeface="Times New Roman" panose="02020603050405020304" pitchFamily="18" charset="0"/>
              </a:rPr>
              <a:t>, an area now comprising the Republic of Moldova and parts of Ukraine. At the end of the 19th century and before the Wars, Bessarabia had significant Jewish presence.  The Bessarabia SIG was organized at the end of 2011 to help people in their </a:t>
            </a:r>
            <a:r>
              <a:rPr lang="en-US" sz="2600" dirty="0" err="1">
                <a:latin typeface="Times New Roman" panose="02020603050405020304" pitchFamily="18" charset="0"/>
                <a:cs typeface="Times New Roman" panose="02020603050405020304" pitchFamily="18" charset="0"/>
              </a:rPr>
              <a:t>Bessarabian</a:t>
            </a:r>
            <a:r>
              <a:rPr lang="en-US" sz="2600" dirty="0">
                <a:latin typeface="Times New Roman" panose="02020603050405020304" pitchFamily="18" charset="0"/>
                <a:cs typeface="Times New Roman" panose="02020603050405020304" pitchFamily="18" charset="0"/>
              </a:rPr>
              <a:t> genealogical research.  </a:t>
            </a:r>
          </a:p>
          <a:p>
            <a:endParaRPr lang="en-US" sz="2600" dirty="0">
              <a:latin typeface="Times New Roman" panose="02020603050405020304" pitchFamily="18" charset="0"/>
              <a:cs typeface="Times New Roman" panose="02020603050405020304" pitchFamily="18" charset="0"/>
            </a:endParaRPr>
          </a:p>
          <a:p>
            <a:r>
              <a:rPr lang="en-US" sz="2600" dirty="0">
                <a:latin typeface="Times New Roman" panose="02020603050405020304" pitchFamily="18" charset="0"/>
                <a:cs typeface="Times New Roman" panose="02020603050405020304" pitchFamily="18" charset="0"/>
              </a:rPr>
              <a:t>We also include an area which is known as the </a:t>
            </a:r>
            <a:r>
              <a:rPr lang="en-US" sz="2600" b="1" dirty="0">
                <a:latin typeface="Times New Roman" panose="02020603050405020304" pitchFamily="18" charset="0"/>
                <a:cs typeface="Times New Roman" panose="02020603050405020304" pitchFamily="18" charset="0"/>
              </a:rPr>
              <a:t>Transnistria Republic</a:t>
            </a:r>
            <a:r>
              <a:rPr lang="en-US" sz="2600" dirty="0">
                <a:latin typeface="Times New Roman" panose="02020603050405020304" pitchFamily="18" charset="0"/>
                <a:cs typeface="Times New Roman" panose="02020603050405020304" pitchFamily="18" charset="0"/>
              </a:rPr>
              <a:t>, a breakaway region from the Republic of Moldova.</a:t>
            </a:r>
          </a:p>
          <a:p>
            <a:r>
              <a:rPr lang="en-US" sz="1800" dirty="0">
                <a:latin typeface="Times New Roman" panose="02020603050405020304" pitchFamily="18" charset="0"/>
                <a:cs typeface="Times New Roman" panose="02020603050405020304" pitchFamily="18" charset="0"/>
              </a:rPr>
              <a:t> </a:t>
            </a:r>
          </a:p>
          <a:p>
            <a:endParaRPr lang="en-US" sz="18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03F1C46D-C37D-489D-B493-D81CE0A260CC}"/>
              </a:ext>
            </a:extLst>
          </p:cNvPr>
          <p:cNvSpPr>
            <a:spLocks noGrp="1"/>
          </p:cNvSpPr>
          <p:nvPr>
            <p:ph type="sldNum" sz="quarter" idx="12"/>
          </p:nvPr>
        </p:nvSpPr>
        <p:spPr/>
        <p:txBody>
          <a:bodyPr/>
          <a:lstStyle/>
          <a:p>
            <a:fld id="{462FCA48-A5ED-45FF-9900-9A5D8CFC5DEF}" type="slidenum">
              <a:rPr lang="en-US" smtClean="0"/>
              <a:t>3</a:t>
            </a:fld>
            <a:endParaRPr lang="en-US" dirty="0"/>
          </a:p>
        </p:txBody>
      </p:sp>
      <p:sp>
        <p:nvSpPr>
          <p:cNvPr id="5" name="Title 1">
            <a:extLst>
              <a:ext uri="{FF2B5EF4-FFF2-40B4-BE49-F238E27FC236}">
                <a16:creationId xmlns:a16="http://schemas.microsoft.com/office/drawing/2014/main" id="{BFEE7B73-41A6-4F53-A75E-5AEB38360591}"/>
              </a:ext>
            </a:extLst>
          </p:cNvPr>
          <p:cNvSpPr>
            <a:spLocks noGrp="1"/>
          </p:cNvSpPr>
          <p:nvPr>
            <p:ph type="title"/>
          </p:nvPr>
        </p:nvSpPr>
        <p:spPr>
          <a:xfrm>
            <a:off x="628650" y="1131095"/>
            <a:ext cx="7886700" cy="226898"/>
          </a:xfrm>
        </p:spPr>
        <p:txBody>
          <a:bodyPr>
            <a:normAutofit fontScale="90000"/>
          </a:bodyPr>
          <a:lstStyle/>
          <a:p>
            <a:pPr algn="ctr"/>
            <a:r>
              <a:rPr lang="en-US" sz="2400" b="1" dirty="0">
                <a:latin typeface="Times New Roman" panose="02020603050405020304" pitchFamily="18" charset="0"/>
                <a:cs typeface="Times New Roman" panose="02020603050405020304" pitchFamily="18" charset="0"/>
              </a:rPr>
              <a:t>Bessarabia SIG Meeting</a:t>
            </a:r>
          </a:p>
        </p:txBody>
      </p:sp>
    </p:spTree>
    <p:extLst>
      <p:ext uri="{BB962C8B-B14F-4D97-AF65-F5344CB8AC3E}">
        <p14:creationId xmlns:p14="http://schemas.microsoft.com/office/powerpoint/2010/main" val="17259840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357993"/>
            <a:ext cx="7772400" cy="4873752"/>
          </a:xfrm>
        </p:spPr>
        <p:txBody>
          <a:bodyPr/>
          <a:lstStyle/>
          <a:p>
            <a:r>
              <a:rPr lang="en-US" sz="2400" dirty="0">
                <a:latin typeface="Times New Roman" panose="02020603050405020304" pitchFamily="18" charset="0"/>
                <a:cs typeface="Times New Roman" panose="02020603050405020304" pitchFamily="18" charset="0"/>
              </a:rPr>
              <a:t>Our </a:t>
            </a:r>
            <a:r>
              <a:rPr lang="en-US" sz="2400" b="1" dirty="0">
                <a:latin typeface="Times New Roman" panose="02020603050405020304" pitchFamily="18" charset="0"/>
                <a:cs typeface="Times New Roman" panose="02020603050405020304" pitchFamily="18" charset="0"/>
              </a:rPr>
              <a:t>Bessarabia SIG Discussion group</a:t>
            </a:r>
            <a:r>
              <a:rPr lang="en-US" sz="2400" dirty="0">
                <a:latin typeface="Times New Roman" panose="02020603050405020304" pitchFamily="18" charset="0"/>
                <a:cs typeface="Times New Roman" panose="02020603050405020304" pitchFamily="18" charset="0"/>
              </a:rPr>
              <a:t> has </a:t>
            </a:r>
            <a:r>
              <a:rPr lang="en-US" sz="2400" b="1" dirty="0">
                <a:latin typeface="Times New Roman" panose="02020603050405020304" pitchFamily="18" charset="0"/>
                <a:cs typeface="Times New Roman" panose="02020603050405020304" pitchFamily="18" charset="0"/>
              </a:rPr>
              <a:t>840</a:t>
            </a:r>
            <a:r>
              <a:rPr lang="en-US" sz="2400" dirty="0">
                <a:latin typeface="Times New Roman" panose="02020603050405020304" pitchFamily="18" charset="0"/>
                <a:cs typeface="Times New Roman" panose="02020603050405020304" pitchFamily="18" charset="0"/>
              </a:rPr>
              <a:t> members from about </a:t>
            </a:r>
            <a:r>
              <a:rPr lang="en-US" sz="2400" b="1" dirty="0">
                <a:latin typeface="Times New Roman" panose="02020603050405020304" pitchFamily="18" charset="0"/>
                <a:cs typeface="Times New Roman" panose="02020603050405020304" pitchFamily="18" charset="0"/>
              </a:rPr>
              <a:t>25</a:t>
            </a:r>
            <a:r>
              <a:rPr lang="en-US" sz="2400" dirty="0">
                <a:latin typeface="Times New Roman" panose="02020603050405020304" pitchFamily="18" charset="0"/>
                <a:cs typeface="Times New Roman" panose="02020603050405020304" pitchFamily="18" charset="0"/>
              </a:rPr>
              <a:t> countries.</a:t>
            </a:r>
          </a:p>
          <a:p>
            <a:endParaRPr lang="en-US" sz="2000" dirty="0">
              <a:latin typeface="Times New Roman" panose="02020603050405020304" pitchFamily="18" charset="0"/>
              <a:cs typeface="Times New Roman" panose="02020603050405020304" pitchFamily="18" charset="0"/>
            </a:endParaRPr>
          </a:p>
          <a:p>
            <a:r>
              <a:rPr lang="en-US" sz="2000" b="1" dirty="0" err="1">
                <a:latin typeface="Times New Roman" panose="02020603050405020304" pitchFamily="18" charset="0"/>
                <a:cs typeface="Times New Roman" panose="02020603050405020304" pitchFamily="18" charset="0"/>
              </a:rPr>
              <a:t>Bessarabian</a:t>
            </a:r>
            <a:r>
              <a:rPr lang="en-US" sz="2000" b="1" dirty="0">
                <a:latin typeface="Times New Roman" panose="02020603050405020304" pitchFamily="18" charset="0"/>
                <a:cs typeface="Times New Roman" panose="02020603050405020304" pitchFamily="18" charset="0"/>
              </a:rPr>
              <a:t>/Moldavian Jewish Roots</a:t>
            </a:r>
            <a:r>
              <a:rPr lang="en-US" sz="2000" dirty="0">
                <a:latin typeface="Times New Roman" panose="02020603050405020304" pitchFamily="18" charset="0"/>
                <a:cs typeface="Times New Roman" panose="02020603050405020304" pitchFamily="18" charset="0"/>
              </a:rPr>
              <a:t> Facebook Group</a:t>
            </a:r>
          </a:p>
          <a:p>
            <a:r>
              <a:rPr lang="en-US" sz="2400" dirty="0">
                <a:latin typeface="Times New Roman" panose="02020603050405020304" pitchFamily="18" charset="0"/>
                <a:cs typeface="Times New Roman" panose="02020603050405020304" pitchFamily="18" charset="0"/>
              </a:rPr>
              <a:t>This group was established 4 years ago, on June 2, 2014. It has become a great dynamic addition to </a:t>
            </a:r>
            <a:r>
              <a:rPr lang="en-US" sz="2400" dirty="0" err="1">
                <a:latin typeface="Times New Roman" panose="02020603050405020304" pitchFamily="18" charset="0"/>
                <a:cs typeface="Times New Roman" panose="02020603050405020304" pitchFamily="18" charset="0"/>
              </a:rPr>
              <a:t>JewishGen</a:t>
            </a:r>
            <a:r>
              <a:rPr lang="en-US" sz="2400" dirty="0">
                <a:latin typeface="Times New Roman" panose="02020603050405020304" pitchFamily="18" charset="0"/>
                <a:cs typeface="Times New Roman" panose="02020603050405020304" pitchFamily="18" charset="0"/>
              </a:rPr>
              <a:t> Bessarabia SIG with discussions about culture, traditions, and food of </a:t>
            </a:r>
            <a:r>
              <a:rPr lang="en-US" sz="2400" dirty="0" err="1">
                <a:latin typeface="Times New Roman" panose="02020603050405020304" pitchFamily="18" charset="0"/>
                <a:cs typeface="Times New Roman" panose="02020603050405020304" pitchFamily="18" charset="0"/>
              </a:rPr>
              <a:t>Bessarabian</a:t>
            </a:r>
            <a:r>
              <a:rPr lang="en-US" sz="2400" dirty="0">
                <a:latin typeface="Times New Roman" panose="02020603050405020304" pitchFamily="18" charset="0"/>
                <a:cs typeface="Times New Roman" panose="02020603050405020304" pitchFamily="18" charset="0"/>
              </a:rPr>
              <a:t> Jews. Today the group accounts for </a:t>
            </a:r>
            <a:r>
              <a:rPr lang="en-US" sz="2400" b="1" dirty="0">
                <a:latin typeface="Times New Roman" panose="02020603050405020304" pitchFamily="18" charset="0"/>
                <a:cs typeface="Times New Roman" panose="02020603050405020304" pitchFamily="18" charset="0"/>
              </a:rPr>
              <a:t>2,250</a:t>
            </a:r>
            <a:r>
              <a:rPr lang="en-US" sz="2400" dirty="0">
                <a:latin typeface="Times New Roman" panose="02020603050405020304" pitchFamily="18" charset="0"/>
                <a:cs typeface="Times New Roman" panose="02020603050405020304" pitchFamily="18" charset="0"/>
              </a:rPr>
              <a:t> members who live all around the world. The language barrier is solved easily thanks to the auto translation feature that Facebook offers to its users. Thus, group members post questions in English, Portuguese, Spanish, Hebrew, and Russian and everyone is able to understand and respond in their native language. </a:t>
            </a:r>
          </a:p>
          <a:p>
            <a:endParaRPr lang="en-US" sz="2000" dirty="0">
              <a:latin typeface="Times New Roman" panose="02020603050405020304" pitchFamily="18" charset="0"/>
              <a:cs typeface="Times New Roman" panose="02020603050405020304" pitchFamily="18" charset="0"/>
            </a:endParaRPr>
          </a:p>
        </p:txBody>
      </p:sp>
      <p:sp>
        <p:nvSpPr>
          <p:cNvPr id="5" name="Title 1">
            <a:extLst>
              <a:ext uri="{FF2B5EF4-FFF2-40B4-BE49-F238E27FC236}">
                <a16:creationId xmlns:a16="http://schemas.microsoft.com/office/drawing/2014/main" id="{BFEE7B73-41A6-4F53-A75E-5AEB38360591}"/>
              </a:ext>
            </a:extLst>
          </p:cNvPr>
          <p:cNvSpPr txBox="1">
            <a:spLocks/>
          </p:cNvSpPr>
          <p:nvPr/>
        </p:nvSpPr>
        <p:spPr>
          <a:xfrm>
            <a:off x="628650" y="1131095"/>
            <a:ext cx="7886700" cy="226898"/>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pPr algn="ctr"/>
            <a:r>
              <a:rPr lang="en-US" sz="2200" b="1" dirty="0">
                <a:latin typeface="Times New Roman" panose="02020603050405020304" pitchFamily="18" charset="0"/>
                <a:cs typeface="Times New Roman" panose="02020603050405020304" pitchFamily="18" charset="0"/>
              </a:rPr>
              <a:t>Bessarabia SIG Meeting</a:t>
            </a:r>
          </a:p>
        </p:txBody>
      </p:sp>
    </p:spTree>
    <p:extLst>
      <p:ext uri="{BB962C8B-B14F-4D97-AF65-F5344CB8AC3E}">
        <p14:creationId xmlns:p14="http://schemas.microsoft.com/office/powerpoint/2010/main" val="2576621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19B49E-2E3C-4D2F-BEF4-C39C946C91CE}"/>
              </a:ext>
            </a:extLst>
          </p:cNvPr>
          <p:cNvSpPr>
            <a:spLocks noGrp="1"/>
          </p:cNvSpPr>
          <p:nvPr>
            <p:ph type="title"/>
          </p:nvPr>
        </p:nvSpPr>
        <p:spPr>
          <a:xfrm>
            <a:off x="685800" y="1211580"/>
            <a:ext cx="7772400" cy="300990"/>
          </a:xfrm>
        </p:spPr>
        <p:txBody>
          <a:bodyPr/>
          <a:lstStyle/>
          <a:p>
            <a:r>
              <a:rPr lang="en-US" sz="2000" b="1" dirty="0" err="1">
                <a:latin typeface="Times New Roman" panose="02020603050405020304" pitchFamily="18" charset="0"/>
                <a:cs typeface="Times New Roman" panose="02020603050405020304" pitchFamily="18" charset="0"/>
              </a:rPr>
              <a:t>Bessarabian</a:t>
            </a:r>
            <a:r>
              <a:rPr lang="en-US" sz="2000" b="1" dirty="0">
                <a:latin typeface="Times New Roman" panose="02020603050405020304" pitchFamily="18" charset="0"/>
                <a:cs typeface="Times New Roman" panose="02020603050405020304" pitchFamily="18" charset="0"/>
              </a:rPr>
              <a:t>/Moldavian Jewish Roots</a:t>
            </a:r>
            <a:r>
              <a:rPr lang="en-US" sz="2000" dirty="0">
                <a:latin typeface="Times New Roman" panose="02020603050405020304" pitchFamily="18" charset="0"/>
                <a:cs typeface="Times New Roman" panose="02020603050405020304" pitchFamily="18" charset="0"/>
              </a:rPr>
              <a:t> Facebook Group</a:t>
            </a:r>
            <a:br>
              <a:rPr lang="en-US" sz="2000" dirty="0">
                <a:latin typeface="Times New Roman" panose="02020603050405020304" pitchFamily="18" charset="0"/>
                <a:cs typeface="Times New Roman" panose="02020603050405020304" pitchFamily="18" charset="0"/>
              </a:rPr>
            </a:br>
            <a:endParaRPr lang="en-US" sz="2000" dirty="0"/>
          </a:p>
        </p:txBody>
      </p:sp>
      <p:pic>
        <p:nvPicPr>
          <p:cNvPr id="4" name="Picture 3">
            <a:extLst>
              <a:ext uri="{FF2B5EF4-FFF2-40B4-BE49-F238E27FC236}">
                <a16:creationId xmlns:a16="http://schemas.microsoft.com/office/drawing/2014/main" id="{792509BC-0715-473F-9A7D-DCDC309DCEC4}"/>
              </a:ext>
            </a:extLst>
          </p:cNvPr>
          <p:cNvPicPr>
            <a:picLocks noChangeAspect="1"/>
          </p:cNvPicPr>
          <p:nvPr/>
        </p:nvPicPr>
        <p:blipFill>
          <a:blip r:embed="rId2"/>
          <a:stretch>
            <a:fillRect/>
          </a:stretch>
        </p:blipFill>
        <p:spPr>
          <a:xfrm>
            <a:off x="577994" y="1775566"/>
            <a:ext cx="7988011" cy="4613076"/>
          </a:xfrm>
          <a:prstGeom prst="rect">
            <a:avLst/>
          </a:prstGeom>
        </p:spPr>
      </p:pic>
    </p:spTree>
    <p:extLst>
      <p:ext uri="{BB962C8B-B14F-4D97-AF65-F5344CB8AC3E}">
        <p14:creationId xmlns:p14="http://schemas.microsoft.com/office/powerpoint/2010/main" val="20177852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FEE7B73-41A6-4F53-A75E-5AEB38360591}"/>
              </a:ext>
            </a:extLst>
          </p:cNvPr>
          <p:cNvSpPr txBox="1">
            <a:spLocks noGrp="1"/>
          </p:cNvSpPr>
          <p:nvPr>
            <p:ph idx="1"/>
          </p:nvPr>
        </p:nvSpPr>
        <p:spPr>
          <a:xfrm>
            <a:off x="685800" y="1682496"/>
            <a:ext cx="7772400" cy="4413504"/>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r>
              <a:rPr lang="en-US" sz="2000" b="1" dirty="0">
                <a:latin typeface="Times New Roman" panose="02020603050405020304" pitchFamily="18" charset="0"/>
                <a:cs typeface="Times New Roman" panose="02020603050405020304" pitchFamily="18" charset="0"/>
              </a:rPr>
              <a:t>1. Cemetery Projects</a:t>
            </a: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Arcyz</a:t>
            </a:r>
            <a:r>
              <a:rPr lang="en-US" sz="2000" dirty="0">
                <a:latin typeface="Times New Roman" panose="02020603050405020304" pitchFamily="18" charset="0"/>
                <a:cs typeface="Times New Roman" panose="02020603050405020304" pitchFamily="18" charset="0"/>
              </a:rPr>
              <a:t> Jewish Cemetery - completed;</a:t>
            </a:r>
          </a:p>
          <a:p>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Beltsy</a:t>
            </a:r>
            <a:r>
              <a:rPr lang="en-US" sz="2000" dirty="0">
                <a:latin typeface="Times New Roman" panose="02020603050405020304" pitchFamily="18" charset="0"/>
                <a:cs typeface="Times New Roman" panose="02020603050405020304" pitchFamily="18" charset="0"/>
              </a:rPr>
              <a:t> Jewish Cemetery - Phase 5 of the cemetery completed;</a:t>
            </a:r>
          </a:p>
          <a:p>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Rashkov</a:t>
            </a:r>
            <a:r>
              <a:rPr lang="en-US" sz="2000" dirty="0">
                <a:latin typeface="Times New Roman" panose="02020603050405020304" pitchFamily="18" charset="0"/>
                <a:cs typeface="Times New Roman" panose="02020603050405020304" pitchFamily="18" charset="0"/>
              </a:rPr>
              <a:t> Jewish Cemetery - completed;</a:t>
            </a:r>
          </a:p>
          <a:p>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Rashkov</a:t>
            </a:r>
            <a:r>
              <a:rPr lang="en-US" sz="2000" dirty="0">
                <a:latin typeface="Times New Roman" panose="02020603050405020304" pitchFamily="18" charset="0"/>
                <a:cs typeface="Times New Roman" panose="02020603050405020304" pitchFamily="18" charset="0"/>
              </a:rPr>
              <a:t> Old Jewish Cemetery - completed;</a:t>
            </a:r>
          </a:p>
          <a:p>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Ataki</a:t>
            </a:r>
            <a:r>
              <a:rPr lang="en-US" sz="2000" dirty="0">
                <a:latin typeface="Times New Roman" panose="02020603050405020304" pitchFamily="18" charset="0"/>
                <a:cs typeface="Times New Roman" panose="02020603050405020304" pitchFamily="18" charset="0"/>
              </a:rPr>
              <a:t> Jewish Cemetery - completed, but there is a section need more work (2019)</a:t>
            </a:r>
          </a:p>
          <a:p>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Akkerman</a:t>
            </a:r>
            <a:r>
              <a:rPr lang="en-US" sz="2000" dirty="0">
                <a:latin typeface="Times New Roman" panose="02020603050405020304" pitchFamily="18" charset="0"/>
                <a:cs typeface="Times New Roman" panose="02020603050405020304" pitchFamily="18" charset="0"/>
              </a:rPr>
              <a:t> Jewish Cemetery - completed;</a:t>
            </a:r>
          </a:p>
          <a:p>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Vadul</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Rashkov</a:t>
            </a:r>
            <a:r>
              <a:rPr lang="en-US" sz="2000" dirty="0">
                <a:latin typeface="Times New Roman" panose="02020603050405020304" pitchFamily="18" charset="0"/>
                <a:cs typeface="Times New Roman" panose="02020603050405020304" pitchFamily="18" charset="0"/>
              </a:rPr>
              <a:t> Jewish Cemetery - Phase 1, half of the cemetery was completed;</a:t>
            </a:r>
          </a:p>
          <a:p>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Novoselitsa</a:t>
            </a:r>
            <a:r>
              <a:rPr lang="en-US" sz="2000" dirty="0">
                <a:latin typeface="Times New Roman" panose="02020603050405020304" pitchFamily="18" charset="0"/>
                <a:cs typeface="Times New Roman" panose="02020603050405020304" pitchFamily="18" charset="0"/>
              </a:rPr>
              <a:t> Jewish Cemetery - completed;</a:t>
            </a:r>
          </a:p>
          <a:p>
            <a:pPr algn="ctr"/>
            <a:endParaRPr lang="en-US" sz="2200" b="1" dirty="0">
              <a:latin typeface="Times New Roman" panose="02020603050405020304" pitchFamily="18" charset="0"/>
              <a:cs typeface="Times New Roman" panose="02020603050405020304" pitchFamily="18" charset="0"/>
            </a:endParaRPr>
          </a:p>
        </p:txBody>
      </p:sp>
      <p:sp>
        <p:nvSpPr>
          <p:cNvPr id="5" name="Title 1">
            <a:extLst>
              <a:ext uri="{FF2B5EF4-FFF2-40B4-BE49-F238E27FC236}">
                <a16:creationId xmlns:a16="http://schemas.microsoft.com/office/drawing/2014/main" id="{BFEE7B73-41A6-4F53-A75E-5AEB38360591}"/>
              </a:ext>
            </a:extLst>
          </p:cNvPr>
          <p:cNvSpPr txBox="1">
            <a:spLocks noGrp="1"/>
          </p:cNvSpPr>
          <p:nvPr>
            <p:ph type="title"/>
          </p:nvPr>
        </p:nvSpPr>
        <p:spPr>
          <a:xfrm>
            <a:off x="685800" y="1109472"/>
            <a:ext cx="7772400" cy="292608"/>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r>
              <a:rPr lang="en-US" sz="1800" b="1" dirty="0">
                <a:latin typeface="Times New Roman" panose="02020603050405020304" pitchFamily="18" charset="0"/>
                <a:cs typeface="Times New Roman" panose="02020603050405020304" pitchFamily="18" charset="0"/>
              </a:rPr>
              <a:t>Progress report.  Project completed from August 2017 to July 2018</a:t>
            </a: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8540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70304"/>
            <a:ext cx="7772400" cy="4425696"/>
          </a:xfrm>
        </p:spPr>
        <p:txBody>
          <a:bodyPr/>
          <a:lstStyle/>
          <a:p>
            <a:r>
              <a:rPr lang="en-US" sz="1600" dirty="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Brichany</a:t>
            </a:r>
            <a:r>
              <a:rPr lang="en-US" sz="1600" b="1" dirty="0">
                <a:latin typeface="Times New Roman" panose="02020603050405020304" pitchFamily="18" charset="0"/>
                <a:cs typeface="Times New Roman" panose="02020603050405020304" pitchFamily="18" charset="0"/>
              </a:rPr>
              <a:t> Jewish Cemetery </a:t>
            </a:r>
            <a:r>
              <a:rPr lang="en-US" sz="1600" dirty="0">
                <a:latin typeface="Times New Roman" panose="02020603050405020304" pitchFamily="18" charset="0"/>
                <a:cs typeface="Times New Roman" panose="02020603050405020304" pitchFamily="18" charset="0"/>
              </a:rPr>
              <a:t>– in progress of Clearing paths, cleaning stones project.  Half is done, and the rest will be completed this year.  There are going to be additional 1,500 records/images of the tombstones;</a:t>
            </a:r>
          </a:p>
          <a:p>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Ataki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Kiliya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Lipkani</a:t>
            </a:r>
            <a:r>
              <a:rPr lang="en-US" sz="1600" dirty="0">
                <a:latin typeface="Times New Roman" panose="02020603050405020304" pitchFamily="18" charset="0"/>
                <a:cs typeface="Times New Roman" panose="02020603050405020304" pitchFamily="18" charset="0"/>
              </a:rPr>
              <a:t> - next cemeteries to clear paths, cleaning, additional photographing.</a:t>
            </a:r>
          </a:p>
          <a:p>
            <a:endParaRPr lang="en-US" sz="1600" dirty="0">
              <a:latin typeface="Times New Roman" panose="02020603050405020304" pitchFamily="18" charset="0"/>
              <a:cs typeface="Times New Roman" panose="02020603050405020304" pitchFamily="18" charset="0"/>
            </a:endParaRPr>
          </a:p>
          <a:p>
            <a:r>
              <a:rPr lang="en-US" sz="1600" dirty="0">
                <a:latin typeface="Times New Roman" panose="02020603050405020304" pitchFamily="18" charset="0"/>
                <a:cs typeface="Times New Roman" panose="02020603050405020304" pitchFamily="18" charset="0"/>
              </a:rPr>
              <a:t>If you have photos from the cemeteries in Bessarabia/Moldova, even a few photos, please consider to share with Bessarabia SIG.</a:t>
            </a:r>
          </a:p>
          <a:p>
            <a:r>
              <a:rPr lang="en-US" sz="1600" dirty="0">
                <a:latin typeface="Times New Roman" panose="02020603050405020304" pitchFamily="18" charset="0"/>
                <a:cs typeface="Times New Roman" panose="02020603050405020304" pitchFamily="18" charset="0"/>
              </a:rPr>
              <a:t>Our plan is to complete most of the cemeteries in the region in 2 years.  After that we might go to some cemeteries second time, where sections of the cemeteries could not be accessed.</a:t>
            </a:r>
          </a:p>
          <a:p>
            <a:r>
              <a:rPr lang="en-US" sz="1600" dirty="0">
                <a:latin typeface="Times New Roman" panose="02020603050405020304" pitchFamily="18" charset="0"/>
                <a:cs typeface="Times New Roman" panose="02020603050405020304" pitchFamily="18" charset="0"/>
              </a:rPr>
              <a:t> </a:t>
            </a:r>
          </a:p>
          <a:p>
            <a:pPr lvl="0"/>
            <a:r>
              <a:rPr lang="en-US" sz="1600" b="1" dirty="0">
                <a:latin typeface="Times New Roman" panose="02020603050405020304" pitchFamily="18" charset="0"/>
                <a:cs typeface="Times New Roman" panose="02020603050405020304" pitchFamily="18" charset="0"/>
              </a:rPr>
              <a:t>WHAT TO DO WITH CEMETERIES which do not exist anymore?!  </a:t>
            </a:r>
            <a:r>
              <a:rPr lang="en-US" sz="1600" dirty="0">
                <a:latin typeface="Times New Roman" panose="02020603050405020304" pitchFamily="18" charset="0"/>
                <a:cs typeface="Times New Roman" panose="02020603050405020304" pitchFamily="18" charset="0"/>
              </a:rPr>
              <a:t>But we know their locations… and possible even know some people who were buried there…</a:t>
            </a:r>
          </a:p>
          <a:p>
            <a:r>
              <a:rPr lang="en-US" sz="1600" dirty="0">
                <a:latin typeface="Times New Roman" panose="02020603050405020304" pitchFamily="18" charset="0"/>
                <a:cs typeface="Times New Roman" panose="02020603050405020304" pitchFamily="18" charset="0"/>
              </a:rPr>
              <a:t> </a:t>
            </a:r>
          </a:p>
          <a:p>
            <a:r>
              <a:rPr lang="en-US" sz="1600" dirty="0">
                <a:latin typeface="Times New Roman" panose="02020603050405020304" pitchFamily="18" charset="0"/>
                <a:cs typeface="Times New Roman" panose="02020603050405020304" pitchFamily="18" charset="0"/>
              </a:rPr>
              <a:t>I think we should write all available information about such cemeteries to JOWBR and Bessarabia SIG and make it available for everyone!</a:t>
            </a:r>
          </a:p>
          <a:p>
            <a:endParaRPr lang="en-US" dirty="0"/>
          </a:p>
        </p:txBody>
      </p:sp>
      <p:sp>
        <p:nvSpPr>
          <p:cNvPr id="4" name="Title 1">
            <a:extLst>
              <a:ext uri="{FF2B5EF4-FFF2-40B4-BE49-F238E27FC236}">
                <a16:creationId xmlns:a16="http://schemas.microsoft.com/office/drawing/2014/main" id="{BFEE7B73-41A6-4F53-A75E-5AEB38360591}"/>
              </a:ext>
            </a:extLst>
          </p:cNvPr>
          <p:cNvSpPr txBox="1">
            <a:spLocks noGrp="1"/>
          </p:cNvSpPr>
          <p:nvPr>
            <p:ph type="title"/>
          </p:nvPr>
        </p:nvSpPr>
        <p:spPr>
          <a:xfrm>
            <a:off x="685800" y="999744"/>
            <a:ext cx="7772400" cy="67056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r>
              <a:rPr lang="en-US" sz="1800" b="1" dirty="0">
                <a:latin typeface="Times New Roman" panose="02020603050405020304" pitchFamily="18" charset="0"/>
                <a:cs typeface="Times New Roman" panose="02020603050405020304" pitchFamily="18" charset="0"/>
              </a:rPr>
              <a:t>Progress report.  Project completed from August 2017 to July 2018.</a:t>
            </a:r>
            <a:br>
              <a:rPr lang="en-US" sz="1800" b="1" dirty="0">
                <a:latin typeface="Times New Roman" panose="02020603050405020304" pitchFamily="18" charset="0"/>
                <a:cs typeface="Times New Roman" panose="02020603050405020304" pitchFamily="18" charset="0"/>
              </a:rPr>
            </a:br>
            <a:r>
              <a:rPr lang="en-US" sz="1800" b="1" dirty="0">
                <a:latin typeface="Times New Roman" panose="02020603050405020304" pitchFamily="18" charset="0"/>
                <a:cs typeface="Times New Roman" panose="02020603050405020304" pitchFamily="18" charset="0"/>
              </a:rPr>
              <a:t>Cemetery projects</a:t>
            </a: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51314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1800" dirty="0">
                <a:latin typeface="Times New Roman" panose="02020603050405020304" pitchFamily="18" charset="0"/>
                <a:cs typeface="Times New Roman" panose="02020603050405020304" pitchFamily="18" charset="0"/>
              </a:rPr>
              <a:t>If you have photos from the cemeteries in Bessarabia/Moldova, even a few photos, please consider to share with Bessarabia SIG.  We may post your photos at JOWBR  ( as we did already with photo from …)</a:t>
            </a:r>
          </a:p>
          <a:p>
            <a:endParaRPr lang="en-US" sz="1800" dirty="0">
              <a:latin typeface="Times New Roman" panose="02020603050405020304" pitchFamily="18" charset="0"/>
              <a:cs typeface="Times New Roman" panose="02020603050405020304" pitchFamily="18" charset="0"/>
            </a:endParaRPr>
          </a:p>
          <a:p>
            <a:r>
              <a:rPr lang="en-US" sz="1800" dirty="0">
                <a:latin typeface="Times New Roman" panose="02020603050405020304" pitchFamily="18" charset="0"/>
                <a:cs typeface="Times New Roman" panose="02020603050405020304" pitchFamily="18" charset="0"/>
              </a:rPr>
              <a:t>Our plan is to complete most of the cemeteries in the region in 2 years.  After that we might go to some cemeteries second time, where sections of the cemeteries could not be accessed.</a:t>
            </a:r>
          </a:p>
          <a:p>
            <a:endParaRPr lang="en-US" sz="1800" dirty="0">
              <a:latin typeface="Times New Roman" panose="02020603050405020304" pitchFamily="18" charset="0"/>
              <a:cs typeface="Times New Roman" panose="02020603050405020304" pitchFamily="18" charset="0"/>
            </a:endParaRPr>
          </a:p>
          <a:p>
            <a:r>
              <a:rPr lang="en-US" sz="1800" dirty="0">
                <a:latin typeface="Times New Roman" panose="02020603050405020304" pitchFamily="18" charset="0"/>
                <a:cs typeface="Times New Roman" panose="02020603050405020304" pitchFamily="18" charset="0"/>
              </a:rPr>
              <a:t> WHAT TO DO WITH CEMETERIES which do not exist anymore?!  But we know their locations… and possible even know some people who were buried there…</a:t>
            </a:r>
          </a:p>
          <a:p>
            <a:r>
              <a:rPr lang="en-US" sz="1800" dirty="0">
                <a:latin typeface="Times New Roman" panose="02020603050405020304" pitchFamily="18" charset="0"/>
                <a:cs typeface="Times New Roman" panose="02020603050405020304" pitchFamily="18" charset="0"/>
              </a:rPr>
              <a:t> </a:t>
            </a:r>
          </a:p>
          <a:p>
            <a:r>
              <a:rPr lang="en-US" sz="1800" dirty="0">
                <a:latin typeface="Times New Roman" panose="02020603050405020304" pitchFamily="18" charset="0"/>
                <a:cs typeface="Times New Roman" panose="02020603050405020304" pitchFamily="18" charset="0"/>
              </a:rPr>
              <a:t>I think we should write all available information about such cemeteries to JOWBR and Bessarabia SIG!</a:t>
            </a:r>
          </a:p>
          <a:p>
            <a:endParaRPr lang="en-US" dirty="0"/>
          </a:p>
        </p:txBody>
      </p:sp>
      <p:sp>
        <p:nvSpPr>
          <p:cNvPr id="4" name="Title 1">
            <a:extLst>
              <a:ext uri="{FF2B5EF4-FFF2-40B4-BE49-F238E27FC236}">
                <a16:creationId xmlns:a16="http://schemas.microsoft.com/office/drawing/2014/main" id="{BFEE7B73-41A6-4F53-A75E-5AEB38360591}"/>
              </a:ext>
            </a:extLst>
          </p:cNvPr>
          <p:cNvSpPr txBox="1">
            <a:spLocks noGrp="1"/>
          </p:cNvSpPr>
          <p:nvPr>
            <p:ph type="title"/>
          </p:nvPr>
        </p:nvSpPr>
        <p:spPr>
          <a:xfrm>
            <a:off x="685800" y="987552"/>
            <a:ext cx="7772400" cy="682752"/>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r>
              <a:rPr lang="en-US" sz="1800" b="1" dirty="0">
                <a:latin typeface="Times New Roman" panose="02020603050405020304" pitchFamily="18" charset="0"/>
                <a:cs typeface="Times New Roman" panose="02020603050405020304" pitchFamily="18" charset="0"/>
              </a:rPr>
              <a:t>Progress report.  Project completed from August 2017 to July 2018.</a:t>
            </a:r>
            <a:br>
              <a:rPr lang="en-US" sz="1800" b="1" dirty="0">
                <a:latin typeface="Times New Roman" panose="02020603050405020304" pitchFamily="18" charset="0"/>
                <a:cs typeface="Times New Roman" panose="02020603050405020304" pitchFamily="18" charset="0"/>
              </a:rPr>
            </a:br>
            <a:r>
              <a:rPr lang="en-US" sz="1800" b="1" dirty="0">
                <a:latin typeface="Times New Roman" panose="02020603050405020304" pitchFamily="18" charset="0"/>
                <a:cs typeface="Times New Roman" panose="02020603050405020304" pitchFamily="18" charset="0"/>
              </a:rPr>
              <a:t>Cemetery projects</a:t>
            </a: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87885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566672"/>
            <a:ext cx="7772400" cy="4700016"/>
          </a:xfrm>
        </p:spPr>
        <p:txBody>
          <a:bodyPr/>
          <a:lstStyle/>
          <a:p>
            <a:r>
              <a:rPr lang="en-US" sz="1800" b="1" dirty="0">
                <a:latin typeface="Times New Roman" panose="02020603050405020304" pitchFamily="18" charset="0"/>
                <a:cs typeface="Times New Roman" panose="02020603050405020304" pitchFamily="18" charset="0"/>
              </a:rPr>
              <a:t>2. Revision List Project</a:t>
            </a:r>
            <a:endParaRPr lang="en-US" sz="1800" dirty="0">
              <a:latin typeface="Times New Roman" panose="02020603050405020304" pitchFamily="18" charset="0"/>
              <a:cs typeface="Times New Roman" panose="02020603050405020304" pitchFamily="18" charset="0"/>
            </a:endParaRPr>
          </a:p>
          <a:p>
            <a:r>
              <a:rPr lang="en-US" sz="1800" dirty="0">
                <a:latin typeface="Times New Roman" panose="02020603050405020304" pitchFamily="18" charset="0"/>
                <a:cs typeface="Times New Roman" panose="02020603050405020304" pitchFamily="18" charset="0"/>
              </a:rPr>
              <a:t>- December, 2017 - added 11,947 records</a:t>
            </a:r>
          </a:p>
          <a:p>
            <a:r>
              <a:rPr lang="en-US" sz="1800" dirty="0">
                <a:latin typeface="Times New Roman" panose="02020603050405020304" pitchFamily="18" charset="0"/>
                <a:cs typeface="Times New Roman" panose="02020603050405020304" pitchFamily="18" charset="0"/>
              </a:rPr>
              <a:t>- June, 2018 - added 11,485 records</a:t>
            </a:r>
          </a:p>
          <a:p>
            <a:r>
              <a:rPr lang="en-US" sz="1800" dirty="0">
                <a:latin typeface="Times New Roman" panose="02020603050405020304" pitchFamily="18" charset="0"/>
                <a:cs typeface="Times New Roman" panose="02020603050405020304" pitchFamily="18" charset="0"/>
              </a:rPr>
              <a:t>** added 23,432 records this year!   Total of </a:t>
            </a:r>
            <a:r>
              <a:rPr lang="en-US" sz="1800" b="1" dirty="0">
                <a:latin typeface="Times New Roman" panose="02020603050405020304" pitchFamily="18" charset="0"/>
                <a:cs typeface="Times New Roman" panose="02020603050405020304" pitchFamily="18" charset="0"/>
              </a:rPr>
              <a:t>180,000+</a:t>
            </a:r>
            <a:r>
              <a:rPr lang="en-US" sz="1800" dirty="0">
                <a:latin typeface="Times New Roman" panose="02020603050405020304" pitchFamily="18" charset="0"/>
                <a:cs typeface="Times New Roman" panose="02020603050405020304" pitchFamily="18" charset="0"/>
              </a:rPr>
              <a:t> records translated.</a:t>
            </a:r>
          </a:p>
          <a:p>
            <a:r>
              <a:rPr lang="en-US" sz="1800" dirty="0">
                <a:latin typeface="Times New Roman" panose="02020603050405020304" pitchFamily="18" charset="0"/>
                <a:cs typeface="Times New Roman" panose="02020603050405020304" pitchFamily="18" charset="0"/>
              </a:rPr>
              <a:t>Records are uploaded to JewishGen,  but the Introductory pages are not updated yet.</a:t>
            </a:r>
          </a:p>
          <a:p>
            <a:endParaRPr lang="en-US" sz="1800" dirty="0">
              <a:latin typeface="Times New Roman" panose="02020603050405020304" pitchFamily="18" charset="0"/>
              <a:cs typeface="Times New Roman" panose="02020603050405020304" pitchFamily="18" charset="0"/>
            </a:endParaRPr>
          </a:p>
          <a:p>
            <a:r>
              <a:rPr lang="en-US" sz="1800" b="1" dirty="0">
                <a:latin typeface="Times New Roman" panose="02020603050405020304" pitchFamily="18" charset="0"/>
                <a:cs typeface="Times New Roman" panose="02020603050405020304" pitchFamily="18" charset="0"/>
              </a:rPr>
              <a:t>3. Vital Records Project</a:t>
            </a:r>
            <a:endParaRPr lang="en-US" sz="1800" dirty="0">
              <a:latin typeface="Times New Roman" panose="02020603050405020304" pitchFamily="18" charset="0"/>
              <a:cs typeface="Times New Roman" panose="02020603050405020304" pitchFamily="18" charset="0"/>
            </a:endParaRPr>
          </a:p>
          <a:p>
            <a:r>
              <a:rPr lang="en-US" sz="1800" b="1" dirty="0">
                <a:latin typeface="Times New Roman" panose="02020603050405020304" pitchFamily="18" charset="0"/>
                <a:cs typeface="Times New Roman" panose="02020603050405020304" pitchFamily="18" charset="0"/>
              </a:rPr>
              <a:t>163,000</a:t>
            </a:r>
            <a:r>
              <a:rPr lang="en-US" sz="1800" dirty="0">
                <a:latin typeface="Times New Roman" panose="02020603050405020304" pitchFamily="18" charset="0"/>
                <a:cs typeface="Times New Roman" panose="02020603050405020304" pitchFamily="18" charset="0"/>
              </a:rPr>
              <a:t> records translated.  There are many sets of records waiting to be translated</a:t>
            </a:r>
          </a:p>
          <a:p>
            <a:r>
              <a:rPr lang="en-US" sz="1800" dirty="0">
                <a:latin typeface="Times New Roman" panose="02020603050405020304" pitchFamily="18" charset="0"/>
                <a:cs typeface="Times New Roman" panose="02020603050405020304" pitchFamily="18" charset="0"/>
              </a:rPr>
              <a:t>Need translators and also Project Leader to take care of the whole process.  We have now one Project Leader for Bendery district  - Ariel </a:t>
            </a:r>
            <a:r>
              <a:rPr lang="en-US" sz="1800" dirty="0" err="1">
                <a:latin typeface="Times New Roman" panose="02020603050405020304" pitchFamily="18" charset="0"/>
                <a:cs typeface="Times New Roman" panose="02020603050405020304" pitchFamily="18" charset="0"/>
              </a:rPr>
              <a:t>Parkansky</a:t>
            </a:r>
            <a:r>
              <a:rPr lang="en-US" sz="1800" dirty="0">
                <a:latin typeface="Times New Roman" panose="02020603050405020304" pitchFamily="18" charset="0"/>
                <a:cs typeface="Times New Roman" panose="02020603050405020304" pitchFamily="18" charset="0"/>
              </a:rPr>
              <a:t>, and I am asking our members to become a Project Leader for other districts.  The ideal Project Leader have Russian or/and Hebrew language.</a:t>
            </a:r>
          </a:p>
          <a:p>
            <a:r>
              <a:rPr lang="en-US" sz="1800" dirty="0">
                <a:latin typeface="Times New Roman" panose="02020603050405020304" pitchFamily="18" charset="0"/>
                <a:cs typeface="Times New Roman" panose="02020603050405020304" pitchFamily="18" charset="0"/>
              </a:rPr>
              <a:t>3,000 Birth records for Kishinev were added this year.</a:t>
            </a:r>
          </a:p>
          <a:p>
            <a:endParaRPr lang="en-US" dirty="0"/>
          </a:p>
        </p:txBody>
      </p:sp>
      <p:sp>
        <p:nvSpPr>
          <p:cNvPr id="4" name="Title 1">
            <a:extLst>
              <a:ext uri="{FF2B5EF4-FFF2-40B4-BE49-F238E27FC236}">
                <a16:creationId xmlns:a16="http://schemas.microsoft.com/office/drawing/2014/main" id="{BFEE7B73-41A6-4F53-A75E-5AEB38360591}"/>
              </a:ext>
            </a:extLst>
          </p:cNvPr>
          <p:cNvSpPr txBox="1">
            <a:spLocks noGrp="1"/>
          </p:cNvSpPr>
          <p:nvPr>
            <p:ph type="title"/>
          </p:nvPr>
        </p:nvSpPr>
        <p:spPr>
          <a:xfrm>
            <a:off x="685800" y="1133856"/>
            <a:ext cx="7772400" cy="207264"/>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r>
              <a:rPr lang="en-US" sz="1800" b="1" dirty="0">
                <a:latin typeface="Times New Roman" panose="02020603050405020304" pitchFamily="18" charset="0"/>
                <a:cs typeface="Times New Roman" panose="02020603050405020304" pitchFamily="18" charset="0"/>
              </a:rPr>
              <a:t>Progress report.  Project completed from August 2017 to July 2018.</a:t>
            </a:r>
            <a:br>
              <a:rPr lang="en-US" sz="1800" b="1" dirty="0">
                <a:latin typeface="Times New Roman" panose="02020603050405020304" pitchFamily="18" charset="0"/>
                <a:cs typeface="Times New Roman" panose="02020603050405020304" pitchFamily="18" charset="0"/>
              </a:rPr>
            </a:b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597735"/>
      </p:ext>
    </p:extLst>
  </p:cSld>
  <p:clrMapOvr>
    <a:masterClrMapping/>
  </p:clrMapOvr>
</p:sld>
</file>

<file path=ppt/theme/theme1.xml><?xml version="1.0" encoding="utf-8"?>
<a:theme xmlns:a="http://schemas.openxmlformats.org/drawingml/2006/main" name="Default Design">
  <a:themeElements>
    <a:clrScheme name="Blank Presentation 1">
      <a:dk1>
        <a:srgbClr val="104B7D"/>
      </a:dk1>
      <a:lt1>
        <a:srgbClr val="FFFFFF"/>
      </a:lt1>
      <a:dk2>
        <a:srgbClr val="949C50"/>
      </a:dk2>
      <a:lt2>
        <a:srgbClr val="808080"/>
      </a:lt2>
      <a:accent1>
        <a:srgbClr val="BBE0E3"/>
      </a:accent1>
      <a:accent2>
        <a:srgbClr val="333399"/>
      </a:accent2>
      <a:accent3>
        <a:srgbClr val="FFFFFF"/>
      </a:accent3>
      <a:accent4>
        <a:srgbClr val="BBE0E3"/>
      </a:accent4>
      <a:accent5>
        <a:srgbClr val="333399"/>
      </a:accent5>
      <a:accent6>
        <a:srgbClr val="FFFFFF"/>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4091</TotalTime>
  <Words>1235</Words>
  <Application>Microsoft Office PowerPoint</Application>
  <PresentationFormat>On-screen Show (4:3)</PresentationFormat>
  <Paragraphs>142</Paragraphs>
  <Slides>17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Courier New</vt:lpstr>
      <vt:lpstr>Times New Roman</vt:lpstr>
      <vt:lpstr>Default Design</vt:lpstr>
      <vt:lpstr>PowerPoint Presentation</vt:lpstr>
      <vt:lpstr>PowerPoint Presentation</vt:lpstr>
      <vt:lpstr>Bessarabia SIG Meeting</vt:lpstr>
      <vt:lpstr>PowerPoint Presentation</vt:lpstr>
      <vt:lpstr>Bessarabian/Moldavian Jewish Roots Facebook Group </vt:lpstr>
      <vt:lpstr>Progress report.  Project completed from August 2017 to July 2018</vt:lpstr>
      <vt:lpstr>Progress report.  Project completed from August 2017 to July 2018. Cemetery projects</vt:lpstr>
      <vt:lpstr>Progress report.  Project completed from August 2017 to July 2018. Cemetery projects</vt:lpstr>
      <vt:lpstr>Progress report.  Project completed from August 2017 to July 2018. </vt:lpstr>
      <vt:lpstr>Progress report.  Project completed from August 2017 to July 2018</vt:lpstr>
      <vt:lpstr>Progress report.  Project completed from August 2017 to July 2018</vt:lpstr>
      <vt:lpstr>Progress report.  Project completed from August 2017 to July 2018</vt:lpstr>
      <vt:lpstr>PowerPoint Presentation</vt:lpstr>
      <vt:lpstr>New Project for next year and beyond</vt:lpstr>
      <vt:lpstr>PowerPoint Presentation</vt:lpstr>
      <vt:lpstr>Internet resources on Jewish Bessarabia</vt:lpstr>
      <vt:lpstr>Bessarabia SIG Meeting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THE COVER PAGE</dc:title>
  <dc:creator>Avraham Groll</dc:creator>
  <cp:lastModifiedBy>Yefim Kogan</cp:lastModifiedBy>
  <cp:revision>21</cp:revision>
  <dcterms:modified xsi:type="dcterms:W3CDTF">2018-08-21T09:46:01Z</dcterms:modified>
</cp:coreProperties>
</file>