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3" r:id="rId1"/>
  </p:sldMasterIdLst>
  <p:notesMasterIdLst>
    <p:notesMasterId r:id="rId21"/>
  </p:notesMasterIdLst>
  <p:sldIdLst>
    <p:sldId id="318" r:id="rId2"/>
    <p:sldId id="300" r:id="rId3"/>
    <p:sldId id="301" r:id="rId4"/>
    <p:sldId id="320" r:id="rId5"/>
    <p:sldId id="302" r:id="rId6"/>
    <p:sldId id="304" r:id="rId7"/>
    <p:sldId id="305" r:id="rId8"/>
    <p:sldId id="306" r:id="rId9"/>
    <p:sldId id="307" r:id="rId10"/>
    <p:sldId id="308" r:id="rId11"/>
    <p:sldId id="309" r:id="rId12"/>
    <p:sldId id="310" r:id="rId13"/>
    <p:sldId id="311" r:id="rId14"/>
    <p:sldId id="312" r:id="rId15"/>
    <p:sldId id="316" r:id="rId16"/>
    <p:sldId id="313" r:id="rId17"/>
    <p:sldId id="314" r:id="rId18"/>
    <p:sldId id="321" r:id="rId19"/>
    <p:sldId id="315" r:id="rId20"/>
  </p:sldIdLst>
  <p:sldSz cx="9144000" cy="6858000" type="screen4x3"/>
  <p:notesSz cx="9296400" cy="6858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CAAE979-EEB4-4F38-8192-529E395D3BBE}">
  <a:tblStyle styleId="{ACAAE979-EEB4-4F38-8192-529E395D3BB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70" autoAdjust="0"/>
    <p:restoredTop sz="94660"/>
  </p:normalViewPr>
  <p:slideViewPr>
    <p:cSldViewPr snapToGrid="0">
      <p:cViewPr varScale="1">
        <p:scale>
          <a:sx n="81" d="100"/>
          <a:sy n="81" d="100"/>
        </p:scale>
        <p:origin x="114" y="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4029075" cy="3429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 name="Shape 4"/>
          <p:cNvSpPr txBox="1"/>
          <p:nvPr/>
        </p:nvSpPr>
        <p:spPr>
          <a:xfrm>
            <a:off x="5265738" y="0"/>
            <a:ext cx="4029075" cy="342900"/>
          </a:xfrm>
          <a:prstGeom prst="rect">
            <a:avLst/>
          </a:prstGeom>
          <a:noFill/>
          <a:ln>
            <a:noFill/>
          </a:ln>
        </p:spPr>
        <p:txBody>
          <a:bodyPr spcFirstLastPara="1" wrap="square" lIns="91425" tIns="91425" rIns="91425" bIns="91425" anchor="t" anchorCtr="0">
            <a:noAutofit/>
          </a:bodyPr>
          <a:lstStyle/>
          <a:p>
            <a:pPr marL="0" marR="0" lvl="0" indent="0" algn="r" rtl="0">
              <a:spcBef>
                <a:spcPts val="0"/>
              </a:spcBef>
              <a:spcAft>
                <a:spcPts val="0"/>
              </a:spcAft>
              <a:buNone/>
            </a:pPr>
            <a:endParaRPr sz="1200" b="0" i="0" u="none" strike="noStrike" cap="none">
              <a:solidFill>
                <a:srgbClr val="000000"/>
              </a:solidFill>
              <a:latin typeface="Arial"/>
              <a:ea typeface="Arial"/>
              <a:cs typeface="Arial"/>
              <a:sym typeface="Arial"/>
            </a:endParaRPr>
          </a:p>
        </p:txBody>
      </p:sp>
      <p:sp>
        <p:nvSpPr>
          <p:cNvPr id="5" name="Shape 5"/>
          <p:cNvSpPr>
            <a:spLocks noGrp="1" noRot="1" noChangeAspect="1"/>
          </p:cNvSpPr>
          <p:nvPr>
            <p:ph type="sldImg" idx="3"/>
          </p:nvPr>
        </p:nvSpPr>
        <p:spPr>
          <a:xfrm>
            <a:off x="29337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00"/>
            <a:headEnd type="none" w="sm" len="sm"/>
            <a:tailEnd type="none" w="sm" len="sm"/>
          </a:ln>
        </p:spPr>
      </p:sp>
      <p:sp>
        <p:nvSpPr>
          <p:cNvPr id="6" name="Shape 6"/>
          <p:cNvSpPr txBox="1">
            <a:spLocks noGrp="1"/>
          </p:cNvSpPr>
          <p:nvPr>
            <p:ph type="body" idx="1"/>
          </p:nvPr>
        </p:nvSpPr>
        <p:spPr>
          <a:xfrm>
            <a:off x="930275" y="3257550"/>
            <a:ext cx="7435850" cy="3086100"/>
          </a:xfrm>
          <a:prstGeom prst="rect">
            <a:avLst/>
          </a:prstGeom>
          <a:noFill/>
          <a:ln>
            <a:noFill/>
          </a:ln>
        </p:spPr>
        <p:txBody>
          <a:bodyPr spcFirstLastPara="1" wrap="square" lIns="91425" tIns="91425" rIns="91425" bIns="91425" anchor="ctr" anchorCtr="0"/>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p:nvPr/>
        </p:nvSpPr>
        <p:spPr>
          <a:xfrm>
            <a:off x="0" y="6513513"/>
            <a:ext cx="4029075" cy="3429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8" name="Shape 8"/>
          <p:cNvSpPr txBox="1"/>
          <p:nvPr/>
        </p:nvSpPr>
        <p:spPr>
          <a:xfrm>
            <a:off x="5265738" y="6513513"/>
            <a:ext cx="4029075" cy="342900"/>
          </a:xfrm>
          <a:prstGeom prst="rect">
            <a:avLst/>
          </a:prstGeom>
          <a:noFill/>
          <a:ln>
            <a:noFill/>
          </a:ln>
        </p:spPr>
        <p:txBody>
          <a:bodyPr spcFirstLastPara="1" wrap="square" lIns="91425" tIns="91425" rIns="91425" bIns="91425" anchor="b" anchorCtr="0">
            <a:noAutofit/>
          </a:bodyPr>
          <a:lstStyle/>
          <a:p>
            <a:pPr marL="0" marR="0" lvl="0" indent="0" algn="r" rtl="0">
              <a:spcBef>
                <a:spcPts val="0"/>
              </a:spcBef>
              <a:spcAft>
                <a:spcPts val="0"/>
              </a:spcAft>
              <a:buNone/>
            </a:pPr>
            <a:endParaRPr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301839955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Shape 433"/>
          <p:cNvSpPr txBox="1">
            <a:spLocks noGrp="1"/>
          </p:cNvSpPr>
          <p:nvPr>
            <p:ph type="body" idx="1"/>
          </p:nvPr>
        </p:nvSpPr>
        <p:spPr>
          <a:xfrm>
            <a:off x="930275" y="3257550"/>
            <a:ext cx="7435850" cy="3086100"/>
          </a:xfrm>
          <a:prstGeom prst="rect">
            <a:avLst/>
          </a:prstGeom>
        </p:spPr>
        <p:txBody>
          <a:bodyPr spcFirstLastPara="1" wrap="square" lIns="91425" tIns="91425" rIns="91425" bIns="91425" anchor="ctr" anchorCtr="0">
            <a:noAutofit/>
          </a:bodyPr>
          <a:lstStyle/>
          <a:p>
            <a:pPr marL="0" lvl="0" indent="0">
              <a:spcBef>
                <a:spcPts val="360"/>
              </a:spcBef>
              <a:spcAft>
                <a:spcPts val="0"/>
              </a:spcAft>
              <a:buNone/>
            </a:pPr>
            <a:endParaRPr/>
          </a:p>
        </p:txBody>
      </p:sp>
      <p:sp>
        <p:nvSpPr>
          <p:cNvPr id="434" name="Shape 434"/>
          <p:cNvSpPr>
            <a:spLocks noGrp="1" noRot="1" noChangeAspect="1"/>
          </p:cNvSpPr>
          <p:nvPr>
            <p:ph type="sldImg" idx="2"/>
          </p:nvPr>
        </p:nvSpPr>
        <p:spPr>
          <a:xfrm>
            <a:off x="29337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388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Shape 433"/>
          <p:cNvSpPr txBox="1">
            <a:spLocks noGrp="1"/>
          </p:cNvSpPr>
          <p:nvPr>
            <p:ph type="body" idx="1"/>
          </p:nvPr>
        </p:nvSpPr>
        <p:spPr>
          <a:xfrm>
            <a:off x="930275" y="3257550"/>
            <a:ext cx="7435850" cy="3086100"/>
          </a:xfrm>
          <a:prstGeom prst="rect">
            <a:avLst/>
          </a:prstGeom>
        </p:spPr>
        <p:txBody>
          <a:bodyPr spcFirstLastPara="1" wrap="square" lIns="91425" tIns="91425" rIns="91425" bIns="91425" anchor="ctr" anchorCtr="0">
            <a:noAutofit/>
          </a:bodyPr>
          <a:lstStyle/>
          <a:p>
            <a:pPr marL="0" lvl="0" indent="0">
              <a:spcBef>
                <a:spcPts val="360"/>
              </a:spcBef>
              <a:spcAft>
                <a:spcPts val="0"/>
              </a:spcAft>
              <a:buNone/>
            </a:pPr>
            <a:endParaRPr/>
          </a:p>
        </p:txBody>
      </p:sp>
      <p:sp>
        <p:nvSpPr>
          <p:cNvPr id="434" name="Shape 434"/>
          <p:cNvSpPr>
            <a:spLocks noGrp="1" noRot="1" noChangeAspect="1"/>
          </p:cNvSpPr>
          <p:nvPr>
            <p:ph type="sldImg" idx="2"/>
          </p:nvPr>
        </p:nvSpPr>
        <p:spPr>
          <a:xfrm>
            <a:off x="29337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921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Shape 433"/>
          <p:cNvSpPr txBox="1">
            <a:spLocks noGrp="1"/>
          </p:cNvSpPr>
          <p:nvPr>
            <p:ph type="body" idx="1"/>
          </p:nvPr>
        </p:nvSpPr>
        <p:spPr>
          <a:xfrm>
            <a:off x="930275" y="3257550"/>
            <a:ext cx="7435850" cy="3086100"/>
          </a:xfrm>
          <a:prstGeom prst="rect">
            <a:avLst/>
          </a:prstGeom>
        </p:spPr>
        <p:txBody>
          <a:bodyPr spcFirstLastPara="1" wrap="square" lIns="91425" tIns="91425" rIns="91425" bIns="91425" anchor="ctr" anchorCtr="0">
            <a:noAutofit/>
          </a:bodyPr>
          <a:lstStyle/>
          <a:p>
            <a:pPr marL="0" lvl="0" indent="0">
              <a:spcBef>
                <a:spcPts val="360"/>
              </a:spcBef>
              <a:spcAft>
                <a:spcPts val="0"/>
              </a:spcAft>
              <a:buNone/>
            </a:pPr>
            <a:endParaRPr/>
          </a:p>
        </p:txBody>
      </p:sp>
      <p:sp>
        <p:nvSpPr>
          <p:cNvPr id="434" name="Shape 434"/>
          <p:cNvSpPr>
            <a:spLocks noGrp="1" noRot="1" noChangeAspect="1"/>
          </p:cNvSpPr>
          <p:nvPr>
            <p:ph type="sldImg" idx="2"/>
          </p:nvPr>
        </p:nvSpPr>
        <p:spPr>
          <a:xfrm>
            <a:off x="29337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1415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Shape 433"/>
          <p:cNvSpPr txBox="1">
            <a:spLocks noGrp="1"/>
          </p:cNvSpPr>
          <p:nvPr>
            <p:ph type="body" idx="1"/>
          </p:nvPr>
        </p:nvSpPr>
        <p:spPr>
          <a:xfrm>
            <a:off x="930275" y="3257550"/>
            <a:ext cx="7435850" cy="3086100"/>
          </a:xfrm>
          <a:prstGeom prst="rect">
            <a:avLst/>
          </a:prstGeom>
        </p:spPr>
        <p:txBody>
          <a:bodyPr spcFirstLastPara="1" wrap="square" lIns="91425" tIns="91425" rIns="91425" bIns="91425" anchor="ctr" anchorCtr="0">
            <a:noAutofit/>
          </a:bodyPr>
          <a:lstStyle/>
          <a:p>
            <a:pPr marL="0" lvl="0" indent="0">
              <a:spcBef>
                <a:spcPts val="360"/>
              </a:spcBef>
              <a:spcAft>
                <a:spcPts val="0"/>
              </a:spcAft>
              <a:buNone/>
            </a:pPr>
            <a:endParaRPr/>
          </a:p>
        </p:txBody>
      </p:sp>
      <p:sp>
        <p:nvSpPr>
          <p:cNvPr id="434" name="Shape 434"/>
          <p:cNvSpPr>
            <a:spLocks noGrp="1" noRot="1" noChangeAspect="1"/>
          </p:cNvSpPr>
          <p:nvPr>
            <p:ph type="sldImg" idx="2"/>
          </p:nvPr>
        </p:nvSpPr>
        <p:spPr>
          <a:xfrm>
            <a:off x="29337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5646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25"/>
        <p:cNvGrpSpPr/>
        <p:nvPr/>
      </p:nvGrpSpPr>
      <p:grpSpPr>
        <a:xfrm>
          <a:off x="0" y="0"/>
          <a:ext cx="0" cy="0"/>
          <a:chOff x="0" y="0"/>
          <a:chExt cx="0" cy="0"/>
        </a:xfrm>
      </p:grpSpPr>
      <p:sp>
        <p:nvSpPr>
          <p:cNvPr id="26" name="Shape 26"/>
          <p:cNvSpPr txBox="1">
            <a:spLocks noGrp="1"/>
          </p:cNvSpPr>
          <p:nvPr>
            <p:ph type="body" idx="1"/>
          </p:nvPr>
        </p:nvSpPr>
        <p:spPr>
          <a:xfrm>
            <a:off x="685800" y="1981200"/>
            <a:ext cx="7772400"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27" name="Shape 27"/>
          <p:cNvSpPr txBox="1">
            <a:spLocks noGrp="1"/>
          </p:cNvSpPr>
          <p:nvPr>
            <p:ph type="title"/>
          </p:nvPr>
        </p:nvSpPr>
        <p:spPr>
          <a:xfrm>
            <a:off x="685800" y="609600"/>
            <a:ext cx="77724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8" name="Shape 28"/>
          <p:cNvSpPr txBox="1">
            <a:spLocks noGrp="1"/>
          </p:cNvSpPr>
          <p:nvPr>
            <p:ph type="body" idx="2"/>
          </p:nvPr>
        </p:nvSpPr>
        <p:spPr>
          <a:xfrm>
            <a:off x="685800" y="1981200"/>
            <a:ext cx="7772400" cy="4114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vertTitleAndTx" type="vertTitleAndTx">
  <p:cSld name="VERTICAL_TITLE_AND_VERTICAL_TEXT">
    <p:spTree>
      <p:nvGrpSpPr>
        <p:cNvPr id="1" name="Shape 29"/>
        <p:cNvGrpSpPr/>
        <p:nvPr/>
      </p:nvGrpSpPr>
      <p:grpSpPr>
        <a:xfrm>
          <a:off x="0" y="0"/>
          <a:ext cx="0" cy="0"/>
          <a:chOff x="0" y="0"/>
          <a:chExt cx="0" cy="0"/>
        </a:xfrm>
      </p:grpSpPr>
      <p:sp>
        <p:nvSpPr>
          <p:cNvPr id="30" name="Shape 30"/>
          <p:cNvSpPr txBox="1">
            <a:spLocks noGrp="1"/>
          </p:cNvSpPr>
          <p:nvPr>
            <p:ph type="title"/>
          </p:nvPr>
        </p:nvSpPr>
        <p:spPr>
          <a:xfrm rot="5400000">
            <a:off x="4743450" y="2381249"/>
            <a:ext cx="5486399" cy="1943100"/>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1" name="Shape 31"/>
          <p:cNvSpPr txBox="1">
            <a:spLocks noGrp="1"/>
          </p:cNvSpPr>
          <p:nvPr>
            <p:ph type="body" idx="1"/>
          </p:nvPr>
        </p:nvSpPr>
        <p:spPr>
          <a:xfrm rot="5400000">
            <a:off x="781050" y="514349"/>
            <a:ext cx="5486399" cy="56769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vertTx" type="vertTx">
  <p:cSld name="VERTICAL_TEX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685800" y="609600"/>
            <a:ext cx="7772400" cy="1143000"/>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4" name="Shape 34"/>
          <p:cNvSpPr txBox="1">
            <a:spLocks noGrp="1"/>
          </p:cNvSpPr>
          <p:nvPr>
            <p:ph type="body" idx="1"/>
          </p:nvPr>
        </p:nvSpPr>
        <p:spPr>
          <a:xfrm rot="5400000">
            <a:off x="2514599" y="152399"/>
            <a:ext cx="4114800" cy="77724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picTx" type="picTx">
  <p:cSld name="PICTURE_WITH_CAPTION_TEXT">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1792288" y="4800600"/>
            <a:ext cx="5486399" cy="566737"/>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2000" b="1"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7" name="Shape 37"/>
          <p:cNvSpPr>
            <a:spLocks noGrp="1"/>
          </p:cNvSpPr>
          <p:nvPr>
            <p:ph type="pic" idx="2"/>
          </p:nvPr>
        </p:nvSpPr>
        <p:spPr>
          <a:xfrm>
            <a:off x="1792288" y="612775"/>
            <a:ext cx="5486399" cy="41148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38" name="Shape 38"/>
          <p:cNvSpPr txBox="1">
            <a:spLocks noGrp="1"/>
          </p:cNvSpPr>
          <p:nvPr>
            <p:ph type="body" idx="1"/>
          </p:nvPr>
        </p:nvSpPr>
        <p:spPr>
          <a:xfrm>
            <a:off x="1792288" y="5367337"/>
            <a:ext cx="5486399" cy="804861"/>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1371600" marR="0" lvl="2" indent="-228600" algn="l" rtl="0">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3pPr>
            <a:lvl4pPr marL="1828800" marR="0" lvl="3" indent="-228600" algn="l" rtl="0">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2286000" marR="0" lvl="4" indent="-228600" algn="l" rtl="0">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objTx" type="objTx">
  <p:cSld name="OBJECT_WITH_CAPTION_TEXT">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273050"/>
            <a:ext cx="3008313" cy="1162049"/>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2000" b="1"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1" name="Shape 41"/>
          <p:cNvSpPr txBox="1">
            <a:spLocks noGrp="1"/>
          </p:cNvSpPr>
          <p:nvPr>
            <p:ph type="body" idx="1"/>
          </p:nvPr>
        </p:nvSpPr>
        <p:spPr>
          <a:xfrm>
            <a:off x="3575050" y="273050"/>
            <a:ext cx="5111750" cy="5853112"/>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3200" b="0" i="0" u="none" strike="noStrike" cap="none">
                <a:solidFill>
                  <a:srgbClr val="000000"/>
                </a:solidFill>
                <a:latin typeface="Arial"/>
                <a:ea typeface="Arial"/>
                <a:cs typeface="Arial"/>
                <a:sym typeface="Arial"/>
              </a:defRPr>
            </a:lvl1pPr>
            <a:lvl2pPr marL="914400" marR="0" lvl="1" indent="-228600" algn="l" rtl="0">
              <a:spcBef>
                <a:spcPts val="0"/>
              </a:spcBef>
              <a:spcAft>
                <a:spcPts val="0"/>
              </a:spcAft>
              <a:buSzPts val="1400"/>
              <a:buNone/>
              <a:defRPr sz="2800" b="0" i="0" u="none" strike="noStrike" cap="none">
                <a:solidFill>
                  <a:srgbClr val="000000"/>
                </a:solidFill>
                <a:latin typeface="Arial"/>
                <a:ea typeface="Arial"/>
                <a:cs typeface="Arial"/>
                <a:sym typeface="Arial"/>
              </a:defRPr>
            </a:lvl2pPr>
            <a:lvl3pPr marL="1371600" marR="0" lvl="2" indent="-228600" algn="l" rtl="0">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L="1828800" marR="0" lvl="3" indent="-228600" algn="l" rtl="0">
              <a:spcBef>
                <a:spcPts val="0"/>
              </a:spcBef>
              <a:spcAft>
                <a:spcPts val="0"/>
              </a:spcAft>
              <a:buSzPts val="1400"/>
              <a:buNone/>
              <a:defRPr sz="2000" b="0" i="0" u="none" strike="noStrike" cap="none">
                <a:solidFill>
                  <a:srgbClr val="000000"/>
                </a:solidFill>
                <a:latin typeface="Arial"/>
                <a:ea typeface="Arial"/>
                <a:cs typeface="Arial"/>
                <a:sym typeface="Arial"/>
              </a:defRPr>
            </a:lvl4pPr>
            <a:lvl5pPr marL="2286000" marR="0" lvl="4" indent="-228600" algn="l" rtl="0">
              <a:spcBef>
                <a:spcPts val="0"/>
              </a:spcBef>
              <a:spcAft>
                <a:spcPts val="0"/>
              </a:spcAft>
              <a:buSzPts val="1400"/>
              <a:buNone/>
              <a:defRPr sz="2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9pPr>
          </a:lstStyle>
          <a:p>
            <a:endParaRPr/>
          </a:p>
        </p:txBody>
      </p:sp>
      <p:sp>
        <p:nvSpPr>
          <p:cNvPr id="42" name="Shape 42"/>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1371600" marR="0" lvl="2" indent="-228600" algn="l" rtl="0">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3pPr>
            <a:lvl4pPr marL="1828800" marR="0" lvl="3" indent="-228600" algn="l" rtl="0">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2286000" marR="0" lvl="4" indent="-228600" algn="l" rtl="0">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Only" type="titleOnly">
  <p:cSld name="TITLE_ONLY">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685800" y="609600"/>
            <a:ext cx="7772400" cy="1143000"/>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woObj" type="twoObj">
  <p:cSld name="TWO_OBJECTS">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685800" y="609600"/>
            <a:ext cx="7772400" cy="1143000"/>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7" name="Shape 47"/>
          <p:cNvSpPr txBox="1">
            <a:spLocks noGrp="1"/>
          </p:cNvSpPr>
          <p:nvPr>
            <p:ph type="body" idx="1"/>
          </p:nvPr>
        </p:nvSpPr>
        <p:spPr>
          <a:xfrm>
            <a:off x="685800" y="1981200"/>
            <a:ext cx="3809999"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2800" b="0" i="0" u="none" strike="noStrike" cap="none">
                <a:solidFill>
                  <a:srgbClr val="000000"/>
                </a:solidFill>
                <a:latin typeface="Arial"/>
                <a:ea typeface="Arial"/>
                <a:cs typeface="Arial"/>
                <a:sym typeface="Arial"/>
              </a:defRPr>
            </a:lvl1pPr>
            <a:lvl2pPr marL="914400" marR="0" lvl="1" indent="-228600" algn="l" rtl="0">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L="1371600" marR="0" lvl="2" indent="-228600" algn="l" rtl="0">
              <a:spcBef>
                <a:spcPts val="0"/>
              </a:spcBef>
              <a:spcAft>
                <a:spcPts val="0"/>
              </a:spcAft>
              <a:buSzPts val="1400"/>
              <a:buNone/>
              <a:defRPr sz="2000" b="0" i="0" u="none" strike="noStrike" cap="none">
                <a:solidFill>
                  <a:srgbClr val="000000"/>
                </a:solidFill>
                <a:latin typeface="Arial"/>
                <a:ea typeface="Arial"/>
                <a:cs typeface="Arial"/>
                <a:sym typeface="Arial"/>
              </a:defRPr>
            </a:lvl3pPr>
            <a:lvl4pPr marL="1828800" marR="0" lvl="3" indent="-228600" algn="l" rtl="0">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L="2286000" marR="0" lvl="4" indent="-228600" algn="l" rtl="0">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48" name="Shape 48"/>
          <p:cNvSpPr txBox="1">
            <a:spLocks noGrp="1"/>
          </p:cNvSpPr>
          <p:nvPr>
            <p:ph type="body" idx="2"/>
          </p:nvPr>
        </p:nvSpPr>
        <p:spPr>
          <a:xfrm>
            <a:off x="4648200" y="1981200"/>
            <a:ext cx="3809999"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2800" b="0" i="0" u="none" strike="noStrike" cap="none">
                <a:solidFill>
                  <a:srgbClr val="000000"/>
                </a:solidFill>
                <a:latin typeface="Arial"/>
                <a:ea typeface="Arial"/>
                <a:cs typeface="Arial"/>
                <a:sym typeface="Arial"/>
              </a:defRPr>
            </a:lvl1pPr>
            <a:lvl2pPr marL="914400" marR="0" lvl="1" indent="-228600" algn="l" rtl="0">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L="1371600" marR="0" lvl="2" indent="-228600" algn="l" rtl="0">
              <a:spcBef>
                <a:spcPts val="0"/>
              </a:spcBef>
              <a:spcAft>
                <a:spcPts val="0"/>
              </a:spcAft>
              <a:buSzPts val="1400"/>
              <a:buNone/>
              <a:defRPr sz="2000" b="0" i="0" u="none" strike="noStrike" cap="none">
                <a:solidFill>
                  <a:srgbClr val="000000"/>
                </a:solidFill>
                <a:latin typeface="Arial"/>
                <a:ea typeface="Arial"/>
                <a:cs typeface="Arial"/>
                <a:sym typeface="Arial"/>
              </a:defRPr>
            </a:lvl3pPr>
            <a:lvl4pPr marL="1828800" marR="0" lvl="3" indent="-228600" algn="l" rtl="0">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L="2286000" marR="0" lvl="4" indent="-228600" algn="l" rtl="0">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85800" y="609600"/>
            <a:ext cx="7772400" cy="1143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1" name="Shape 11"/>
          <p:cNvSpPr txBox="1">
            <a:spLocks noGrp="1"/>
          </p:cNvSpPr>
          <p:nvPr>
            <p:ph type="body" idx="1"/>
          </p:nvPr>
        </p:nvSpPr>
        <p:spPr>
          <a:xfrm>
            <a:off x="685800" y="1981200"/>
            <a:ext cx="7772400"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 name="Shape 12"/>
          <p:cNvSpPr txBox="1"/>
          <p:nvPr/>
        </p:nvSpPr>
        <p:spPr>
          <a:xfrm>
            <a:off x="685800" y="6248400"/>
            <a:ext cx="1905000" cy="4572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endParaRPr sz="1800">
              <a:solidFill>
                <a:srgbClr val="104B7D"/>
              </a:solidFill>
              <a:latin typeface="Arial"/>
              <a:ea typeface="Arial"/>
              <a:cs typeface="Arial"/>
              <a:sym typeface="Arial"/>
            </a:endParaRPr>
          </a:p>
        </p:txBody>
      </p:sp>
      <p:sp>
        <p:nvSpPr>
          <p:cNvPr id="13" name="Shape 13"/>
          <p:cNvSpPr txBox="1"/>
          <p:nvPr/>
        </p:nvSpPr>
        <p:spPr>
          <a:xfrm>
            <a:off x="3124200" y="6248400"/>
            <a:ext cx="2895600" cy="4572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endParaRPr sz="1800">
              <a:solidFill>
                <a:srgbClr val="104B7D"/>
              </a:solidFill>
              <a:latin typeface="Arial"/>
              <a:ea typeface="Arial"/>
              <a:cs typeface="Arial"/>
              <a:sym typeface="Arial"/>
            </a:endParaRPr>
          </a:p>
        </p:txBody>
      </p:sp>
      <p:sp>
        <p:nvSpPr>
          <p:cNvPr id="14" name="Shape 14"/>
          <p:cNvSpPr txBox="1"/>
          <p:nvPr/>
        </p:nvSpPr>
        <p:spPr>
          <a:xfrm>
            <a:off x="6553200" y="6248400"/>
            <a:ext cx="1905000" cy="457200"/>
          </a:xfrm>
          <a:prstGeom prst="rect">
            <a:avLst/>
          </a:prstGeom>
          <a:noFill/>
          <a:ln>
            <a:noFill/>
          </a:ln>
        </p:spPr>
        <p:txBody>
          <a:bodyPr spcFirstLastPara="1" wrap="square" lIns="91425" tIns="91425" rIns="91425" bIns="91425" anchor="t" anchorCtr="0">
            <a:noAutofit/>
          </a:bodyPr>
          <a:lstStyle/>
          <a:p>
            <a:pPr marL="0" marR="0" lvl="0" indent="0" algn="r" rtl="0">
              <a:spcBef>
                <a:spcPts val="0"/>
              </a:spcBef>
              <a:spcAft>
                <a:spcPts val="0"/>
              </a:spcAft>
              <a:buNone/>
            </a:pPr>
            <a:endParaRPr sz="1400">
              <a:solidFill>
                <a:srgbClr val="104B7D"/>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hyperlink" Target="https://www.youtube.com/watch?v=maN8FH6QH6k&amp;feature=youtu.b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2" Type="http://schemas.openxmlformats.org/officeDocument/2006/relationships/hyperlink" Target="https://www.jewishgen.org/Bessarabia/files/FinalPaper.pdf"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jewishgen.org/Bessarabia/files/FinalPaper.pdf" TargetMode="External"/><Relationship Id="rId2" Type="http://schemas.openxmlformats.org/officeDocument/2006/relationships/hyperlink" Target="https://kehilalinks.jewishgen.org/Causeni/Kaushany.htm"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p:nvPr/>
        </p:nvSpPr>
        <p:spPr>
          <a:xfrm>
            <a:off x="512956" y="1600199"/>
            <a:ext cx="8021443" cy="4619237"/>
          </a:xfrm>
          <a:prstGeom prst="rect">
            <a:avLst/>
          </a:prstGeom>
          <a:noFill/>
          <a:ln>
            <a:noFill/>
          </a:ln>
        </p:spPr>
        <p:txBody>
          <a:bodyPr spcFirstLastPara="1" wrap="square" lIns="91425" tIns="45700" rIns="91425" bIns="45700" anchor="t" anchorCtr="0">
            <a:noAutofit/>
          </a:bodyPr>
          <a:lstStyle/>
          <a:p>
            <a:pPr algn="ctr"/>
            <a:r>
              <a:rPr lang="en-US" sz="3200" b="1" dirty="0">
                <a:latin typeface="Times New Roman" panose="02020603050405020304" pitchFamily="18" charset="0"/>
                <a:cs typeface="Times New Roman" panose="02020603050405020304" pitchFamily="18" charset="0"/>
              </a:rPr>
              <a:t>Jewish Shtetl in Moldova without Jews:</a:t>
            </a:r>
            <a:r>
              <a:rPr lang="en-US" sz="3200" b="1" dirty="0"/>
              <a:t> </a:t>
            </a:r>
          </a:p>
          <a:p>
            <a:pPr algn="ctr"/>
            <a:r>
              <a:rPr lang="en-US" sz="2800" i="1" dirty="0">
                <a:latin typeface="Times New Roman" panose="02020603050405020304" pitchFamily="18" charset="0"/>
                <a:cs typeface="Times New Roman" panose="02020603050405020304" pitchFamily="18" charset="0"/>
              </a:rPr>
              <a:t>How the Jewish Past can be remembered</a:t>
            </a:r>
          </a:p>
          <a:p>
            <a:pPr algn="ctr"/>
            <a:endParaRPr lang="en-US" sz="2800" i="1" dirty="0">
              <a:latin typeface="Times New Roman" panose="02020603050405020304" pitchFamily="18" charset="0"/>
              <a:cs typeface="Times New Roman" panose="02020603050405020304" pitchFamily="18" charset="0"/>
            </a:endParaRPr>
          </a:p>
          <a:p>
            <a:pPr algn="ctr"/>
            <a:r>
              <a:rPr lang="en-US" sz="2200" b="1" dirty="0"/>
              <a:t>Serghei </a:t>
            </a:r>
            <a:r>
              <a:rPr lang="en-US" sz="2200" b="1" dirty="0" err="1"/>
              <a:t>Daniliuc</a:t>
            </a:r>
            <a:r>
              <a:rPr lang="en-US" sz="2200" b="1" dirty="0"/>
              <a:t>,</a:t>
            </a:r>
            <a:endParaRPr lang="en-US" sz="2200" dirty="0"/>
          </a:p>
          <a:p>
            <a:pPr algn="ctr"/>
            <a:r>
              <a:rPr lang="en-US" sz="2200" dirty="0" err="1"/>
              <a:t>Reseacher</a:t>
            </a:r>
            <a:r>
              <a:rPr lang="en-US" sz="2200" dirty="0"/>
              <a:t>, Local Historian, Resident of </a:t>
            </a:r>
            <a:r>
              <a:rPr lang="en-US" sz="2200" dirty="0" err="1"/>
              <a:t>Kaushany</a:t>
            </a:r>
            <a:r>
              <a:rPr lang="en-US" sz="2200" dirty="0"/>
              <a:t>, Moldova</a:t>
            </a:r>
          </a:p>
          <a:p>
            <a:pPr algn="ctr"/>
            <a:r>
              <a:rPr lang="en-US" sz="2200" dirty="0"/>
              <a:t> </a:t>
            </a:r>
          </a:p>
          <a:p>
            <a:pPr algn="ctr"/>
            <a:r>
              <a:rPr lang="en-US" sz="2200" b="1" dirty="0"/>
              <a:t>Yefim A. Kogan, MJLS</a:t>
            </a:r>
          </a:p>
          <a:p>
            <a:pPr algn="ctr"/>
            <a:r>
              <a:rPr lang="en-US" sz="2200" dirty="0"/>
              <a:t>JewishGen Bessarabia SIG Leader and Coordinator</a:t>
            </a:r>
          </a:p>
          <a:p>
            <a:pPr algn="ctr"/>
            <a:endParaRPr lang="en-US" sz="1800" dirty="0"/>
          </a:p>
          <a:p>
            <a:pPr lvl="0">
              <a:buSzPts val="7200"/>
            </a:pPr>
            <a:endParaRPr lang="en-US" sz="2400" dirty="0"/>
          </a:p>
          <a:p>
            <a:pPr lvl="0">
              <a:buSzPts val="7200"/>
            </a:pPr>
            <a:r>
              <a:rPr lang="en-US" sz="2400" dirty="0"/>
              <a:t>August 8, 2018</a:t>
            </a:r>
            <a:br>
              <a:rPr lang="ru-RU" sz="4800" dirty="0"/>
            </a:br>
            <a:endParaRPr sz="4800" b="0" i="1" u="none" strike="noStrike" cap="none" dirty="0">
              <a:solidFill>
                <a:srgbClr val="002060"/>
              </a:solidFill>
              <a:sym typeface="Arial"/>
            </a:endParaRPr>
          </a:p>
        </p:txBody>
      </p:sp>
      <p:pic>
        <p:nvPicPr>
          <p:cNvPr id="3" name="Picture 2">
            <a:extLst>
              <a:ext uri="{FF2B5EF4-FFF2-40B4-BE49-F238E27FC236}">
                <a16:creationId xmlns:a16="http://schemas.microsoft.com/office/drawing/2014/main" id="{6CA7D85E-E17A-4437-9BF7-2E2FDB75D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414" y="5208361"/>
            <a:ext cx="5328630" cy="1011075"/>
          </a:xfrm>
          <a:prstGeom prst="rect">
            <a:avLst/>
          </a:prstGeom>
        </p:spPr>
      </p:pic>
    </p:spTree>
    <p:extLst>
      <p:ext uri="{BB962C8B-B14F-4D97-AF65-F5344CB8AC3E}">
        <p14:creationId xmlns:p14="http://schemas.microsoft.com/office/powerpoint/2010/main" val="4054370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p:cNvSpPr txBox="1">
            <a:spLocks/>
          </p:cNvSpPr>
          <p:nvPr/>
        </p:nvSpPr>
        <p:spPr>
          <a:xfrm>
            <a:off x="0" y="897673"/>
            <a:ext cx="2794968" cy="3585117"/>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r>
              <a:rPr lang="en-US" sz="2400" dirty="0"/>
              <a:t>Some time later during the investigation of a nearby ravine, a tombstone was discovered. It was found at the bottom of the ravine, buried in the ground. </a:t>
            </a:r>
            <a:endParaRPr lang="ru-RU" sz="2400" dirty="0"/>
          </a:p>
        </p:txBody>
      </p:sp>
      <p:pic>
        <p:nvPicPr>
          <p:cNvPr id="5" name="Picture 2" descr="IMG_20131020_14122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94968" y="1122683"/>
            <a:ext cx="2949469" cy="2193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IMG_20131020_1428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79" y="1122683"/>
            <a:ext cx="2921855" cy="2193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IMG_20131020_15003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2769754" y="3605813"/>
            <a:ext cx="2950679" cy="2215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IMG_20131020_15005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99876" y="3605813"/>
            <a:ext cx="2001100" cy="2668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6339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p:cNvSpPr txBox="1">
            <a:spLocks/>
          </p:cNvSpPr>
          <p:nvPr/>
        </p:nvSpPr>
        <p:spPr>
          <a:xfrm>
            <a:off x="282141" y="1565261"/>
            <a:ext cx="2285696" cy="41967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25400" indent="0">
              <a:buNone/>
            </a:pPr>
            <a:r>
              <a:rPr lang="en-US" sz="1800" dirty="0"/>
              <a:t>In 1930s </a:t>
            </a:r>
            <a:r>
              <a:rPr lang="en-US" sz="1800" dirty="0" err="1"/>
              <a:t>Kaushany</a:t>
            </a:r>
            <a:r>
              <a:rPr lang="en-US" sz="1800" dirty="0"/>
              <a:t> was a </a:t>
            </a:r>
            <a:r>
              <a:rPr lang="en-US" sz="1800" dirty="0" err="1"/>
              <a:t>shteitl</a:t>
            </a:r>
            <a:r>
              <a:rPr lang="en-US" sz="1800" dirty="0"/>
              <a:t> (</a:t>
            </a:r>
            <a:r>
              <a:rPr lang="en-US" sz="1800" dirty="0" err="1"/>
              <a:t>mestechko</a:t>
            </a:r>
            <a:r>
              <a:rPr lang="en-US" sz="1800" dirty="0"/>
              <a:t>) with more than 2000 Jewish people, about 400+ families.</a:t>
            </a:r>
          </a:p>
          <a:p>
            <a:pPr marL="25400" indent="0">
              <a:buNone/>
            </a:pPr>
            <a:r>
              <a:rPr lang="en-US" sz="1800" dirty="0"/>
              <a:t>The map was created from the memory of Jewish residence of </a:t>
            </a:r>
            <a:r>
              <a:rPr lang="en-US" sz="1800" dirty="0" err="1"/>
              <a:t>Kaushany</a:t>
            </a:r>
            <a:r>
              <a:rPr lang="en-US" sz="1800" dirty="0"/>
              <a:t>, </a:t>
            </a:r>
            <a:r>
              <a:rPr lang="en-US" sz="1800" dirty="0" err="1"/>
              <a:t>Khinka</a:t>
            </a:r>
            <a:r>
              <a:rPr lang="en-US" sz="1800" dirty="0"/>
              <a:t> Kogan (Spivak) with help of her relatives, and children</a:t>
            </a:r>
            <a:endParaRPr lang="ru-RU" sz="1800" dirty="0"/>
          </a:p>
        </p:txBody>
      </p:sp>
      <p:pic>
        <p:nvPicPr>
          <p:cNvPr id="5" name="Picture 48" descr="C:\JewishGen\Kaushany Research\Maps\Kaushany_JewishQMap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7837" y="1455578"/>
            <a:ext cx="6583966" cy="4895118"/>
          </a:xfrm>
          <a:prstGeom prst="rect">
            <a:avLst/>
          </a:prstGeom>
          <a:noFill/>
          <a:ln>
            <a:noFill/>
          </a:ln>
        </p:spPr>
      </p:pic>
      <p:sp>
        <p:nvSpPr>
          <p:cNvPr id="6" name="Прямоугольник 5"/>
          <p:cNvSpPr/>
          <p:nvPr/>
        </p:nvSpPr>
        <p:spPr>
          <a:xfrm>
            <a:off x="73616" y="5965903"/>
            <a:ext cx="9070384" cy="646331"/>
          </a:xfrm>
          <a:prstGeom prst="rect">
            <a:avLst/>
          </a:prstGeom>
        </p:spPr>
        <p:txBody>
          <a:bodyPr wrap="square">
            <a:spAutoFit/>
          </a:bodyPr>
          <a:lstStyle/>
          <a:p>
            <a:r>
              <a:rPr lang="en-US" sz="1800" dirty="0">
                <a:solidFill>
                  <a:srgbClr val="FF0000"/>
                </a:solidFill>
              </a:rPr>
              <a:t>From “</a:t>
            </a:r>
            <a:r>
              <a:rPr lang="ru-RU" sz="1800" dirty="0">
                <a:solidFill>
                  <a:srgbClr val="FF0000"/>
                </a:solidFill>
              </a:rPr>
              <a:t>Jewish Life in Bessarabia Through the Lens of the Shtetl Kaushany</a:t>
            </a:r>
            <a:r>
              <a:rPr lang="en-US" sz="1800" dirty="0">
                <a:solidFill>
                  <a:srgbClr val="FF0000"/>
                </a:solidFill>
              </a:rPr>
              <a:t>”</a:t>
            </a:r>
            <a:r>
              <a:rPr lang="ru-RU" sz="1800" dirty="0">
                <a:solidFill>
                  <a:srgbClr val="FF0000"/>
                </a:solidFill>
              </a:rPr>
              <a:t> at https://www.jewishgen.org/Bessarabia/files/FinalPaper.pdf. </a:t>
            </a:r>
          </a:p>
        </p:txBody>
      </p:sp>
      <p:sp>
        <p:nvSpPr>
          <p:cNvPr id="2" name="TextBox 1">
            <a:extLst>
              <a:ext uri="{FF2B5EF4-FFF2-40B4-BE49-F238E27FC236}">
                <a16:creationId xmlns:a16="http://schemas.microsoft.com/office/drawing/2014/main" id="{E41AE1F0-9DAC-47C7-8E4D-FAFBEE299094}"/>
              </a:ext>
            </a:extLst>
          </p:cNvPr>
          <p:cNvSpPr txBox="1"/>
          <p:nvPr/>
        </p:nvSpPr>
        <p:spPr>
          <a:xfrm>
            <a:off x="551143" y="994811"/>
            <a:ext cx="5862181"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Jewish Life in </a:t>
            </a:r>
            <a:r>
              <a:rPr lang="en-US" sz="2000" b="1" dirty="0" err="1">
                <a:latin typeface="Times New Roman" panose="02020603050405020304" pitchFamily="18" charset="0"/>
                <a:cs typeface="Times New Roman" panose="02020603050405020304" pitchFamily="18" charset="0"/>
              </a:rPr>
              <a:t>Kaushany</a:t>
            </a:r>
            <a:r>
              <a:rPr lang="en-US" sz="2000" b="1" dirty="0">
                <a:latin typeface="Times New Roman" panose="02020603050405020304" pitchFamily="18" charset="0"/>
                <a:cs typeface="Times New Roman" panose="02020603050405020304" pitchFamily="18" charset="0"/>
              </a:rPr>
              <a:t> before the war</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3373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104" y="2776430"/>
            <a:ext cx="6958971" cy="3754932"/>
          </a:xfrm>
          <a:prstGeom prst="rect">
            <a:avLst/>
          </a:prstGeom>
        </p:spPr>
      </p:pic>
      <p:sp>
        <p:nvSpPr>
          <p:cNvPr id="5" name="Объект 2"/>
          <p:cNvSpPr txBox="1">
            <a:spLocks/>
          </p:cNvSpPr>
          <p:nvPr/>
        </p:nvSpPr>
        <p:spPr>
          <a:xfrm>
            <a:off x="390753" y="725670"/>
            <a:ext cx="8477674" cy="1842166"/>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25400" indent="0">
              <a:buNone/>
            </a:pPr>
            <a:r>
              <a:rPr lang="en-US" b="1" dirty="0">
                <a:latin typeface="Times New Roman" panose="02020603050405020304" pitchFamily="18" charset="0"/>
                <a:cs typeface="Times New Roman" panose="02020603050405020304" pitchFamily="18" charset="0"/>
              </a:rPr>
              <a:t>Holocaust</a:t>
            </a:r>
          </a:p>
          <a:p>
            <a:pPr marL="25400" indent="0">
              <a:buNone/>
            </a:pPr>
            <a:r>
              <a:rPr lang="en-US" sz="2000" b="1" dirty="0">
                <a:latin typeface="Times New Roman" panose="02020603050405020304" pitchFamily="18" charset="0"/>
                <a:cs typeface="Times New Roman" panose="02020603050405020304" pitchFamily="18" charset="0"/>
              </a:rPr>
              <a:t>In July of 1941 Romanian Army entered </a:t>
            </a:r>
            <a:r>
              <a:rPr lang="en-US" sz="2000" b="1" dirty="0" err="1">
                <a:latin typeface="Times New Roman" panose="02020603050405020304" pitchFamily="18" charset="0"/>
                <a:cs typeface="Times New Roman" panose="02020603050405020304" pitchFamily="18" charset="0"/>
              </a:rPr>
              <a:t>Kaushany</a:t>
            </a:r>
            <a:r>
              <a:rPr lang="en-US" sz="2000" b="1" dirty="0">
                <a:latin typeface="Times New Roman" panose="02020603050405020304" pitchFamily="18" charset="0"/>
                <a:cs typeface="Times New Roman" panose="02020603050405020304" pitchFamily="18" charset="0"/>
              </a:rPr>
              <a:t>, and starting executing Jews. 100+ elderly, sick Jews could not leave town on time, and there are evidence that they were murdered with help or by locals.</a:t>
            </a:r>
            <a:endParaRPr lang="ru-RU" sz="2000" dirty="0">
              <a:latin typeface="Times New Roman" panose="02020603050405020304" pitchFamily="18" charset="0"/>
              <a:cs typeface="Times New Roman" panose="02020603050405020304" pitchFamily="18" charset="0"/>
            </a:endParaRPr>
          </a:p>
          <a:p>
            <a:pPr marL="25400" indent="0">
              <a:buNone/>
            </a:pPr>
            <a:endParaRPr lang="ru-RU" dirty="0"/>
          </a:p>
        </p:txBody>
      </p:sp>
    </p:spTree>
    <p:extLst>
      <p:ext uri="{BB962C8B-B14F-4D97-AF65-F5344CB8AC3E}">
        <p14:creationId xmlns:p14="http://schemas.microsoft.com/office/powerpoint/2010/main" val="2402721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p:cNvSpPr txBox="1">
            <a:spLocks/>
          </p:cNvSpPr>
          <p:nvPr/>
        </p:nvSpPr>
        <p:spPr>
          <a:xfrm>
            <a:off x="169220" y="1413017"/>
            <a:ext cx="4712978" cy="4144664"/>
          </a:xfrm>
          <a:prstGeom prst="rect">
            <a:avLst/>
          </a:prstGeom>
          <a:noFill/>
          <a:ln>
            <a:noFill/>
          </a:ln>
        </p:spPr>
        <p:txBody>
          <a:bodyPr spcFirstLastPara="1" wrap="square" lIns="91425" tIns="91425" rIns="91425" bIns="91425" anchor="t" anchorCtr="0">
            <a:normAutofit fontScale="70000" lnSpcReduction="20000"/>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25400" indent="0" fontAlgn="base">
              <a:buNone/>
            </a:pPr>
            <a:r>
              <a:rPr lang="en-US" dirty="0" err="1"/>
              <a:t>Verkhnyaya</a:t>
            </a:r>
            <a:r>
              <a:rPr lang="en-US" dirty="0"/>
              <a:t> </a:t>
            </a:r>
            <a:r>
              <a:rPr lang="en-US" dirty="0" err="1"/>
              <a:t>Marianovka</a:t>
            </a:r>
            <a:endParaRPr lang="en-US" dirty="0"/>
          </a:p>
          <a:p>
            <a:pPr marL="25400" indent="0" fontAlgn="base">
              <a:buNone/>
            </a:pPr>
            <a:endParaRPr lang="en-US" dirty="0"/>
          </a:p>
          <a:p>
            <a:pPr fontAlgn="base"/>
            <a:r>
              <a:rPr lang="en-US" sz="3400" dirty="0"/>
              <a:t>Finding the exact place of the mass grave for several years.</a:t>
            </a:r>
          </a:p>
          <a:p>
            <a:pPr marL="25400" indent="0" fontAlgn="base">
              <a:buNone/>
            </a:pPr>
            <a:endParaRPr lang="ru-RU" sz="3400" dirty="0"/>
          </a:p>
          <a:p>
            <a:r>
              <a:rPr lang="en-US" sz="3400" dirty="0"/>
              <a:t>The task was complicated by the fact that there were no witnesses of those events. In one of the trips I was able to talk with the locals, who had a guest who knew the exact place.</a:t>
            </a:r>
            <a:endParaRPr lang="ru-RU" sz="3400" dirty="0"/>
          </a:p>
        </p:txBody>
      </p:sp>
      <p:pic>
        <p:nvPicPr>
          <p:cNvPr id="5" name="Рисунок 4"/>
          <p:cNvPicPr/>
          <p:nvPr/>
        </p:nvPicPr>
        <p:blipFill rotWithShape="1">
          <a:blip r:embed="rId2" cstate="print">
            <a:extLst>
              <a:ext uri="{28A0092B-C50C-407E-A947-70E740481C1C}">
                <a14:useLocalDpi xmlns:a14="http://schemas.microsoft.com/office/drawing/2010/main" val="0"/>
              </a:ext>
            </a:extLst>
          </a:blip>
          <a:srcRect l="7781" t="5714" r="4462" b="6528"/>
          <a:stretch/>
        </p:blipFill>
        <p:spPr bwMode="auto">
          <a:xfrm>
            <a:off x="5196469" y="1254514"/>
            <a:ext cx="3133340" cy="1902045"/>
          </a:xfrm>
          <a:prstGeom prst="rect">
            <a:avLst/>
          </a:prstGeom>
          <a:noFill/>
          <a:ln>
            <a:noFill/>
          </a:ln>
        </p:spPr>
      </p:pic>
      <p:pic>
        <p:nvPicPr>
          <p:cNvPr id="6" name="Рисунок 5"/>
          <p:cNvPicPr/>
          <p:nvPr/>
        </p:nvPicPr>
        <p:blipFill rotWithShape="1">
          <a:blip r:embed="rId3" cstate="print">
            <a:extLst>
              <a:ext uri="{28A0092B-C50C-407E-A947-70E740481C1C}">
                <a14:useLocalDpi xmlns:a14="http://schemas.microsoft.com/office/drawing/2010/main" val="0"/>
              </a:ext>
            </a:extLst>
          </a:blip>
          <a:srcRect t="5404" r="18743" b="13339"/>
          <a:stretch/>
        </p:blipFill>
        <p:spPr bwMode="auto">
          <a:xfrm>
            <a:off x="5196467" y="3429000"/>
            <a:ext cx="3133341" cy="1781791"/>
          </a:xfrm>
          <a:prstGeom prst="rect">
            <a:avLst/>
          </a:prstGeom>
          <a:noFill/>
          <a:ln>
            <a:noFill/>
          </a:ln>
        </p:spPr>
      </p:pic>
      <p:sp>
        <p:nvSpPr>
          <p:cNvPr id="7" name="Объект 2">
            <a:extLst>
              <a:ext uri="{FF2B5EF4-FFF2-40B4-BE49-F238E27FC236}">
                <a16:creationId xmlns:a16="http://schemas.microsoft.com/office/drawing/2014/main" id="{7BA74E45-A31F-48B5-91A7-B2AB595E36E2}"/>
              </a:ext>
            </a:extLst>
          </p:cNvPr>
          <p:cNvSpPr txBox="1">
            <a:spLocks/>
          </p:cNvSpPr>
          <p:nvPr/>
        </p:nvSpPr>
        <p:spPr>
          <a:xfrm>
            <a:off x="502635" y="5830123"/>
            <a:ext cx="7899376" cy="595730"/>
          </a:xfrm>
          <a:prstGeom prst="rect">
            <a:avLst/>
          </a:prstGeom>
          <a:noFill/>
          <a:ln>
            <a:noFill/>
          </a:ln>
        </p:spPr>
        <p:txBody>
          <a:bodyPr spcFirstLastPara="1" wrap="square" lIns="91425" tIns="91425" rIns="91425" bIns="91425" anchor="t" anchorCtr="0">
            <a:normAutofit fontScale="55000" lnSpcReduction="20000"/>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25400" indent="0">
              <a:buNone/>
            </a:pPr>
            <a:r>
              <a:rPr lang="en-US" dirty="0">
                <a:hlinkClick r:id="rId4"/>
              </a:rPr>
              <a:t>https://www.youtube.com/watch?v=maN8FH6QH6k&amp;feature=youtu.be</a:t>
            </a:r>
            <a:endParaRPr lang="en-US" dirty="0"/>
          </a:p>
          <a:p>
            <a:pPr marL="25400" indent="0">
              <a:buNone/>
            </a:pPr>
            <a:endParaRPr lang="ru-RU" dirty="0"/>
          </a:p>
        </p:txBody>
      </p:sp>
    </p:spTree>
    <p:extLst>
      <p:ext uri="{BB962C8B-B14F-4D97-AF65-F5344CB8AC3E}">
        <p14:creationId xmlns:p14="http://schemas.microsoft.com/office/powerpoint/2010/main" val="4252819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p:cNvSpPr txBox="1">
            <a:spLocks/>
          </p:cNvSpPr>
          <p:nvPr/>
        </p:nvSpPr>
        <p:spPr>
          <a:xfrm>
            <a:off x="5205330" y="864219"/>
            <a:ext cx="3813717" cy="5726152"/>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r>
              <a:rPr lang="ru-RU" sz="2400" dirty="0"/>
              <a:t>A few years later, with the help of the search group </a:t>
            </a:r>
            <a:r>
              <a:rPr lang="en-US" sz="2400" dirty="0"/>
              <a:t>“</a:t>
            </a:r>
            <a:r>
              <a:rPr lang="ru-RU" sz="2400" dirty="0"/>
              <a:t>August</a:t>
            </a:r>
            <a:r>
              <a:rPr lang="en-US" sz="2400" dirty="0"/>
              <a:t>”</a:t>
            </a:r>
            <a:r>
              <a:rPr lang="ru-RU" sz="2400" dirty="0"/>
              <a:t>, reconnaissance was conducted and the exact location of the mass grave was established precisely in this place. In the course of intelligence work, there were found the remains of many people and also the remains of lime.</a:t>
            </a:r>
          </a:p>
          <a:p>
            <a:endParaRPr lang="ru-RU" sz="2400" dirty="0"/>
          </a:p>
        </p:txBody>
      </p:sp>
      <p:pic>
        <p:nvPicPr>
          <p:cNvPr id="5" name="Рисунок 4" descr="IMG_059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294" y="1377176"/>
            <a:ext cx="2981325" cy="2505075"/>
          </a:xfrm>
          <a:prstGeom prst="rect">
            <a:avLst/>
          </a:prstGeom>
          <a:noFill/>
          <a:ln>
            <a:noFill/>
          </a:ln>
        </p:spPr>
      </p:pic>
      <p:pic>
        <p:nvPicPr>
          <p:cNvPr id="6" name="Рисунок 5" descr="img_053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3937" y="2629713"/>
            <a:ext cx="3331993" cy="2505075"/>
          </a:xfrm>
          <a:prstGeom prst="rect">
            <a:avLst/>
          </a:prstGeom>
          <a:noFill/>
          <a:ln>
            <a:noFill/>
          </a:ln>
        </p:spPr>
      </p:pic>
      <p:pic>
        <p:nvPicPr>
          <p:cNvPr id="7" name="Рисунок 6" descr="IMG_057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94" y="4070194"/>
            <a:ext cx="3141925" cy="2437701"/>
          </a:xfrm>
          <a:prstGeom prst="rect">
            <a:avLst/>
          </a:prstGeom>
          <a:noFill/>
          <a:ln>
            <a:noFill/>
          </a:ln>
        </p:spPr>
      </p:pic>
    </p:spTree>
    <p:extLst>
      <p:ext uri="{BB962C8B-B14F-4D97-AF65-F5344CB8AC3E}">
        <p14:creationId xmlns:p14="http://schemas.microsoft.com/office/powerpoint/2010/main" val="1247114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68351" y="1182028"/>
            <a:ext cx="7906215" cy="3539430"/>
          </a:xfrm>
          <a:prstGeom prst="rect">
            <a:avLst/>
          </a:prstGeom>
        </p:spPr>
        <p:txBody>
          <a:bodyPr wrap="square">
            <a:spAutoFit/>
          </a:bodyPr>
          <a:lstStyle/>
          <a:p>
            <a:r>
              <a:rPr lang="ru-RU" sz="2800" dirty="0"/>
              <a:t>More information on the Holocaust and Jews who were killed and survived in Kaushany, you can find at </a:t>
            </a:r>
            <a:r>
              <a:rPr lang="en-US" sz="2800" dirty="0"/>
              <a:t>“</a:t>
            </a:r>
            <a:r>
              <a:rPr lang="ru-RU" sz="2800" dirty="0"/>
              <a:t>Jewish Life in Bessarabia Through the Lens of the Shtetl Kaushany</a:t>
            </a:r>
            <a:r>
              <a:rPr lang="en-US" sz="2800" dirty="0"/>
              <a:t>”.</a:t>
            </a:r>
          </a:p>
          <a:p>
            <a:r>
              <a:rPr lang="ru-RU" sz="2800" dirty="0"/>
              <a:t> </a:t>
            </a:r>
            <a:r>
              <a:rPr lang="ru-RU" sz="2800" dirty="0">
                <a:hlinkClick r:id="rId2"/>
              </a:rPr>
              <a:t>https://www.jewishgen.org/Bessarabia/files/FinalPaper.pdf</a:t>
            </a:r>
            <a:endParaRPr lang="en-US" sz="2800" dirty="0"/>
          </a:p>
          <a:p>
            <a:endParaRPr lang="ru-RU" sz="2800" dirty="0"/>
          </a:p>
        </p:txBody>
      </p:sp>
    </p:spTree>
    <p:extLst>
      <p:ext uri="{BB962C8B-B14F-4D97-AF65-F5344CB8AC3E}">
        <p14:creationId xmlns:p14="http://schemas.microsoft.com/office/powerpoint/2010/main" val="3773382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227012" y="1097361"/>
            <a:ext cx="8761413" cy="869225"/>
          </a:xfrm>
        </p:spPr>
        <p:txBody>
          <a:bodyPr>
            <a:normAutofit fontScale="90000"/>
          </a:bodyPr>
          <a:lstStyle/>
          <a:p>
            <a:r>
              <a:rPr lang="en-US" sz="4000" b="1" dirty="0"/>
              <a:t>How Jewish Past can be remembered ?</a:t>
            </a:r>
            <a:br>
              <a:rPr lang="ru-RU" dirty="0"/>
            </a:br>
            <a:endParaRPr lang="ru-RU" dirty="0"/>
          </a:p>
        </p:txBody>
      </p:sp>
      <p:sp>
        <p:nvSpPr>
          <p:cNvPr id="5" name="Объект 2"/>
          <p:cNvSpPr txBox="1">
            <a:spLocks/>
          </p:cNvSpPr>
          <p:nvPr/>
        </p:nvSpPr>
        <p:spPr>
          <a:xfrm>
            <a:off x="0" y="2204581"/>
            <a:ext cx="8761413" cy="4240824"/>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r>
              <a:rPr lang="en-US" sz="2400" dirty="0"/>
              <a:t>There is </a:t>
            </a:r>
            <a:r>
              <a:rPr lang="en-US" sz="2400" dirty="0" err="1"/>
              <a:t>JewishGen</a:t>
            </a:r>
            <a:r>
              <a:rPr lang="en-US" sz="2400" dirty="0"/>
              <a:t> </a:t>
            </a:r>
            <a:r>
              <a:rPr lang="en-US" sz="2400" dirty="0" err="1"/>
              <a:t>KehilaLink</a:t>
            </a:r>
            <a:r>
              <a:rPr lang="en-US" sz="2400" dirty="0"/>
              <a:t> website for </a:t>
            </a:r>
            <a:r>
              <a:rPr lang="en-US" sz="2400" dirty="0" err="1"/>
              <a:t>Kaushany</a:t>
            </a:r>
            <a:r>
              <a:rPr lang="en-US" sz="2400" dirty="0"/>
              <a:t>: </a:t>
            </a:r>
            <a:r>
              <a:rPr lang="en-US" sz="2400" u="sng" dirty="0">
                <a:hlinkClick r:id="rId2"/>
              </a:rPr>
              <a:t>https://kehilalinks.jewishgen.org/Causeni/Kaushany.htm</a:t>
            </a:r>
            <a:r>
              <a:rPr lang="en-US" sz="2400" dirty="0"/>
              <a:t>.  It includes a lot of person information for Jews who used to live there.  </a:t>
            </a:r>
          </a:p>
          <a:p>
            <a:endParaRPr lang="en-US" sz="2400" dirty="0"/>
          </a:p>
          <a:p>
            <a:r>
              <a:rPr lang="en-US" sz="2400" dirty="0"/>
              <a:t>There is also an extensive research on </a:t>
            </a:r>
            <a:r>
              <a:rPr lang="en-US" sz="2400" dirty="0" err="1"/>
              <a:t>Kaushany</a:t>
            </a:r>
            <a:r>
              <a:rPr lang="en-US" sz="2400" dirty="0"/>
              <a:t>, references several times already:  </a:t>
            </a:r>
            <a:r>
              <a:rPr lang="en-US" sz="2400" u="sng" dirty="0">
                <a:hlinkClick r:id="rId3"/>
              </a:rPr>
              <a:t>https://www.jewishgen.org/Bessarabia/files/FinalPaper.pdf</a:t>
            </a:r>
            <a:r>
              <a:rPr lang="en-US" sz="2400" dirty="0"/>
              <a:t>.  These are all reminders of how our ancestors lived there for many centuries.</a:t>
            </a:r>
            <a:endParaRPr lang="ru-RU" sz="2400" dirty="0"/>
          </a:p>
        </p:txBody>
      </p:sp>
    </p:spTree>
    <p:extLst>
      <p:ext uri="{BB962C8B-B14F-4D97-AF65-F5344CB8AC3E}">
        <p14:creationId xmlns:p14="http://schemas.microsoft.com/office/powerpoint/2010/main" val="1354639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2"/>
          <p:cNvSpPr txBox="1">
            <a:spLocks/>
          </p:cNvSpPr>
          <p:nvPr/>
        </p:nvSpPr>
        <p:spPr>
          <a:xfrm>
            <a:off x="-112921" y="953429"/>
            <a:ext cx="3798578" cy="3116766"/>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r>
              <a:rPr lang="en-US" sz="2000" dirty="0"/>
              <a:t>Annually on the Holocaust Remembrance Day, lectures and talks devoted to this topic are held at Pushkin's Lyceum in the city of </a:t>
            </a:r>
            <a:r>
              <a:rPr lang="en-US" sz="2000" dirty="0" err="1"/>
              <a:t>Kaushany</a:t>
            </a:r>
            <a:r>
              <a:rPr lang="en-US" sz="2000" dirty="0"/>
              <a:t>. </a:t>
            </a:r>
            <a:endParaRPr lang="ru-RU" sz="2000" dirty="0"/>
          </a:p>
        </p:txBody>
      </p:sp>
      <p:pic>
        <p:nvPicPr>
          <p:cNvPr id="6" name="Picture 2" descr="4g250PAeiy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195" y="1072529"/>
            <a:ext cx="3050745" cy="228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392" y="3356517"/>
            <a:ext cx="4155687" cy="3116766"/>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4689" y="3495759"/>
            <a:ext cx="3052949" cy="2289712"/>
          </a:xfrm>
          <a:prstGeom prst="rect">
            <a:avLst/>
          </a:prstGeom>
        </p:spPr>
      </p:pic>
    </p:spTree>
    <p:extLst>
      <p:ext uri="{BB962C8B-B14F-4D97-AF65-F5344CB8AC3E}">
        <p14:creationId xmlns:p14="http://schemas.microsoft.com/office/powerpoint/2010/main" val="2162684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7">
            <a:extLst>
              <a:ext uri="{FF2B5EF4-FFF2-40B4-BE49-F238E27FC236}">
                <a16:creationId xmlns:a16="http://schemas.microsoft.com/office/drawing/2014/main" id="{FA9F5F4D-2B9D-412F-B1C7-94E6CF5C70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697" y="1064712"/>
            <a:ext cx="3228837" cy="4305115"/>
          </a:xfrm>
          <a:prstGeom prst="rect">
            <a:avLst/>
          </a:prstGeom>
        </p:spPr>
      </p:pic>
      <p:pic>
        <p:nvPicPr>
          <p:cNvPr id="5" name="Рисунок 6">
            <a:extLst>
              <a:ext uri="{FF2B5EF4-FFF2-40B4-BE49-F238E27FC236}">
                <a16:creationId xmlns:a16="http://schemas.microsoft.com/office/drawing/2014/main" id="{5850C344-7666-42A3-AFA8-8FFD2968FD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0680" y="1121526"/>
            <a:ext cx="2705623" cy="2029217"/>
          </a:xfrm>
          <a:prstGeom prst="rect">
            <a:avLst/>
          </a:prstGeom>
        </p:spPr>
      </p:pic>
      <p:pic>
        <p:nvPicPr>
          <p:cNvPr id="6" name="Picture 5" descr="C:\Users\YefimLap\Downloads\meoS4_bIY3g (1).jpg">
            <a:extLst>
              <a:ext uri="{FF2B5EF4-FFF2-40B4-BE49-F238E27FC236}">
                <a16:creationId xmlns:a16="http://schemas.microsoft.com/office/drawing/2014/main" id="{0308D52F-749E-4AB1-997F-0AD43E9F15E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804" y="3514728"/>
            <a:ext cx="4606590" cy="3052631"/>
          </a:xfrm>
          <a:prstGeom prst="rect">
            <a:avLst/>
          </a:prstGeom>
          <a:noFill/>
          <a:ln>
            <a:noFill/>
          </a:ln>
        </p:spPr>
      </p:pic>
      <p:sp>
        <p:nvSpPr>
          <p:cNvPr id="8" name="Прямоугольник 3">
            <a:extLst>
              <a:ext uri="{FF2B5EF4-FFF2-40B4-BE49-F238E27FC236}">
                <a16:creationId xmlns:a16="http://schemas.microsoft.com/office/drawing/2014/main" id="{FE10C5AE-27DA-4C07-8381-03CF313AF8D6}"/>
              </a:ext>
            </a:extLst>
          </p:cNvPr>
          <p:cNvSpPr/>
          <p:nvPr/>
        </p:nvSpPr>
        <p:spPr>
          <a:xfrm>
            <a:off x="3679373" y="1182231"/>
            <a:ext cx="2110934" cy="2246769"/>
          </a:xfrm>
          <a:prstGeom prst="rect">
            <a:avLst/>
          </a:prstGeom>
        </p:spPr>
        <p:txBody>
          <a:bodyPr wrap="square">
            <a:spAutoFit/>
          </a:bodyPr>
          <a:lstStyle/>
          <a:p>
            <a:r>
              <a:rPr lang="en-US" sz="2800" dirty="0"/>
              <a:t>Sessions at High School and Middle School</a:t>
            </a:r>
          </a:p>
          <a:p>
            <a:endParaRPr lang="ru-RU" sz="2800" dirty="0"/>
          </a:p>
        </p:txBody>
      </p:sp>
    </p:spTree>
    <p:extLst>
      <p:ext uri="{BB962C8B-B14F-4D97-AF65-F5344CB8AC3E}">
        <p14:creationId xmlns:p14="http://schemas.microsoft.com/office/powerpoint/2010/main" val="2258690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167269" y="1102290"/>
            <a:ext cx="8842916" cy="5376569"/>
          </a:xfrm>
        </p:spPr>
        <p:txBody>
          <a:bodyPr>
            <a:noAutofit/>
          </a:bodyPr>
          <a:lstStyle/>
          <a:p>
            <a:pPr algn="ctr" fontAlgn="t"/>
            <a:r>
              <a:rPr lang="en-US" sz="2400" i="1" dirty="0"/>
              <a:t>There is not a single </a:t>
            </a:r>
            <a:br>
              <a:rPr lang="ru-RU" sz="2400" dirty="0"/>
            </a:br>
            <a:r>
              <a:rPr lang="en-US" sz="2400" i="1" dirty="0"/>
              <a:t>monument,</a:t>
            </a:r>
            <a:br>
              <a:rPr lang="ru-RU" sz="2400" dirty="0"/>
            </a:br>
            <a:r>
              <a:rPr lang="en-US" sz="2400" i="1" dirty="0"/>
              <a:t>sign,</a:t>
            </a:r>
            <a:br>
              <a:rPr lang="ru-RU" sz="2400" dirty="0"/>
            </a:br>
            <a:r>
              <a:rPr lang="en-US" sz="2400" i="1" dirty="0"/>
              <a:t> tablet,</a:t>
            </a:r>
            <a:br>
              <a:rPr lang="ru-RU" sz="2400" dirty="0"/>
            </a:br>
            <a:r>
              <a:rPr lang="en-US" sz="2400" i="1" dirty="0"/>
              <a:t> or reminder</a:t>
            </a:r>
            <a:br>
              <a:rPr lang="ru-RU" sz="2400" dirty="0"/>
            </a:br>
            <a:r>
              <a:rPr lang="en-US" sz="2400" i="1" dirty="0"/>
              <a:t> of a Jewish past for the Shtetl </a:t>
            </a:r>
            <a:r>
              <a:rPr lang="en-US" sz="2400" i="1" dirty="0" err="1"/>
              <a:t>Kaushany</a:t>
            </a:r>
            <a:r>
              <a:rPr lang="en-US" sz="2400" i="1" dirty="0"/>
              <a:t>.</a:t>
            </a:r>
            <a:br>
              <a:rPr lang="ru-RU" sz="2400" dirty="0"/>
            </a:br>
            <a:r>
              <a:rPr lang="en-US" sz="2400" i="1" dirty="0"/>
              <a:t>Who will erect a monument to Jews who used to live in  </a:t>
            </a:r>
            <a:r>
              <a:rPr lang="en-US" sz="2400" i="1" dirty="0" err="1"/>
              <a:t>Kaushany</a:t>
            </a:r>
            <a:r>
              <a:rPr lang="en-US" sz="2400" i="1" dirty="0"/>
              <a:t>?</a:t>
            </a:r>
            <a:br>
              <a:rPr lang="ru-RU" sz="2400" dirty="0"/>
            </a:br>
            <a:r>
              <a:rPr lang="en-US" sz="2400" i="1" dirty="0"/>
              <a:t>Who will remember all who perished during the Holocaust?</a:t>
            </a:r>
            <a:br>
              <a:rPr lang="ru-RU" sz="2400" dirty="0"/>
            </a:br>
            <a:r>
              <a:rPr lang="en-US" sz="2400" i="1" dirty="0"/>
              <a:t>Who will put stones and flowers to a monument of the Jewish residents of </a:t>
            </a:r>
            <a:r>
              <a:rPr lang="en-US" sz="2400" i="1" dirty="0" err="1"/>
              <a:t>Kaushany</a:t>
            </a:r>
            <a:r>
              <a:rPr lang="en-US" sz="2400" i="1" dirty="0"/>
              <a:t>?</a:t>
            </a:r>
            <a:br>
              <a:rPr lang="en-US" sz="2400" i="1" dirty="0"/>
            </a:br>
            <a:br>
              <a:rPr lang="ru-RU" sz="2400" dirty="0"/>
            </a:br>
            <a:r>
              <a:rPr lang="en-US" sz="2400" i="1" dirty="0"/>
              <a:t>WE will.</a:t>
            </a:r>
            <a:br>
              <a:rPr lang="ru-RU" sz="2400" dirty="0"/>
            </a:br>
            <a:endParaRPr lang="ru-RU" sz="2400" dirty="0"/>
          </a:p>
        </p:txBody>
      </p:sp>
    </p:spTree>
    <p:extLst>
      <p:ext uri="{BB962C8B-B14F-4D97-AF65-F5344CB8AC3E}">
        <p14:creationId xmlns:p14="http://schemas.microsoft.com/office/powerpoint/2010/main" val="1303954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3" name="TextBox 2"/>
          <p:cNvSpPr txBox="1"/>
          <p:nvPr/>
        </p:nvSpPr>
        <p:spPr>
          <a:xfrm>
            <a:off x="0" y="1276815"/>
            <a:ext cx="8534399" cy="1015663"/>
          </a:xfrm>
          <a:prstGeom prst="rect">
            <a:avLst/>
          </a:prstGeom>
          <a:noFill/>
        </p:spPr>
        <p:txBody>
          <a:bodyPr wrap="square" rtlCol="0">
            <a:spAutoFit/>
          </a:bodyPr>
          <a:lstStyle/>
          <a:p>
            <a:r>
              <a:rPr lang="en-US" sz="2000" dirty="0" err="1">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Kaushany</a:t>
            </a:r>
            <a:r>
              <a:rPr lang="en-US" sz="2000"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is a small town in South-Eastern Moldova. Despite its size </a:t>
            </a:r>
            <a:r>
              <a:rPr lang="en-US" sz="2000" dirty="0" err="1">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Kaushany</a:t>
            </a:r>
            <a:r>
              <a:rPr lang="en-US" sz="2000"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has a very rich history, a long history of ups and downs, of multiculturalism that lack many larger towns in North-Western Black Sea coastal area</a:t>
            </a:r>
            <a:endParaRPr lang="ru-RU" sz="2000"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4" name="Объект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003" y="2498490"/>
            <a:ext cx="4760221" cy="3345719"/>
          </a:xfrm>
          <a:prstGeom prst="rect">
            <a:avLst/>
          </a:prstGeom>
          <a:noFill/>
          <a:ln>
            <a:noFill/>
          </a:ln>
        </p:spPr>
      </p:pic>
      <p:pic>
        <p:nvPicPr>
          <p:cNvPr id="6" name="Picture 15" descr="C:\Users\YefimLap\Dropbox\Genealogy Research\Maps\Moldova.jpg"/>
          <p:cNvPicPr/>
          <p:nvPr/>
        </p:nvPicPr>
        <p:blipFill>
          <a:blip r:embed="rId4">
            <a:extLst>
              <a:ext uri="{28A0092B-C50C-407E-A947-70E740481C1C}">
                <a14:useLocalDpi xmlns:a14="http://schemas.microsoft.com/office/drawing/2010/main" val="0"/>
              </a:ext>
            </a:extLst>
          </a:blip>
          <a:srcRect/>
          <a:stretch>
            <a:fillRect/>
          </a:stretch>
        </p:blipFill>
        <p:spPr bwMode="auto">
          <a:xfrm>
            <a:off x="4965299" y="2586488"/>
            <a:ext cx="3473427" cy="395264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5" name="Заголовок 1"/>
          <p:cNvSpPr>
            <a:spLocks noGrp="1"/>
          </p:cNvSpPr>
          <p:nvPr>
            <p:ph type="title"/>
          </p:nvPr>
        </p:nvSpPr>
        <p:spPr>
          <a:xfrm>
            <a:off x="1" y="5172501"/>
            <a:ext cx="9144000" cy="1392072"/>
          </a:xfrm>
        </p:spPr>
        <p:txBody>
          <a:bodyPr>
            <a:normAutofit fontScale="90000"/>
          </a:bodyPr>
          <a:lstStyle/>
          <a:p>
            <a:r>
              <a:rPr lang="en-US" sz="2800" dirty="0" err="1">
                <a:solidFill>
                  <a:schemeClr val="tx1"/>
                </a:solidFill>
              </a:rPr>
              <a:t>Kaushany</a:t>
            </a:r>
            <a:r>
              <a:rPr lang="en-US" sz="2800" dirty="0">
                <a:solidFill>
                  <a:schemeClr val="tx1"/>
                </a:solidFill>
              </a:rPr>
              <a:t> became ‘the capital’ of Crimean Tatars in 17 century.  ‘…it has become a tradition among </a:t>
            </a:r>
            <a:r>
              <a:rPr lang="en-US" sz="2800" dirty="0" err="1">
                <a:solidFill>
                  <a:schemeClr val="tx1"/>
                </a:solidFill>
              </a:rPr>
              <a:t>crimean</a:t>
            </a:r>
            <a:r>
              <a:rPr lang="en-US" sz="2800" dirty="0">
                <a:solidFill>
                  <a:schemeClr val="tx1"/>
                </a:solidFill>
              </a:rPr>
              <a:t> khans to have a personal residence in </a:t>
            </a:r>
            <a:r>
              <a:rPr lang="en-US" sz="2800" dirty="0" err="1">
                <a:solidFill>
                  <a:schemeClr val="tx1"/>
                </a:solidFill>
              </a:rPr>
              <a:t>Budjac</a:t>
            </a:r>
            <a:r>
              <a:rPr lang="en-US" sz="2800" dirty="0">
                <a:solidFill>
                  <a:schemeClr val="tx1"/>
                </a:solidFill>
              </a:rPr>
              <a:t> (South of Bessarabia).</a:t>
            </a:r>
            <a:endParaRPr lang="ru-RU" sz="2800" dirty="0">
              <a:solidFill>
                <a:schemeClr val="tx1"/>
              </a:solidFill>
            </a:endParaRPr>
          </a:p>
        </p:txBody>
      </p:sp>
      <p:pic>
        <p:nvPicPr>
          <p:cNvPr id="6" name="Объект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55926"/>
            <a:ext cx="4899546" cy="3970032"/>
          </a:xfrm>
          <a:prstGeom prst="rect">
            <a:avLst/>
          </a:prstGeom>
          <a:noFill/>
          <a:ln>
            <a:noFill/>
          </a:ln>
        </p:spPr>
      </p:pic>
    </p:spTree>
    <p:extLst>
      <p:ext uri="{BB962C8B-B14F-4D97-AF65-F5344CB8AC3E}">
        <p14:creationId xmlns:p14="http://schemas.microsoft.com/office/powerpoint/2010/main" val="1062094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C51186-64E5-4890-A3B8-DAF9A0F75B5D}"/>
              </a:ext>
            </a:extLst>
          </p:cNvPr>
          <p:cNvSpPr>
            <a:spLocks noGrp="1"/>
          </p:cNvSpPr>
          <p:nvPr>
            <p:ph type="body" idx="1"/>
          </p:nvPr>
        </p:nvSpPr>
        <p:spPr>
          <a:xfrm>
            <a:off x="218364" y="1241946"/>
            <a:ext cx="8366078" cy="4421876"/>
          </a:xfrm>
        </p:spPr>
        <p:txBody>
          <a:bodyPr/>
          <a:lstStyle/>
          <a:p>
            <a:pPr marL="25400" indent="0">
              <a:buNone/>
            </a:pPr>
            <a:r>
              <a:rPr lang="en-US" dirty="0">
                <a:solidFill>
                  <a:schemeClr val="tx1"/>
                </a:solidFill>
              </a:rPr>
              <a:t>Jews in </a:t>
            </a:r>
            <a:r>
              <a:rPr lang="en-US" dirty="0" err="1">
                <a:solidFill>
                  <a:schemeClr val="tx1"/>
                </a:solidFill>
              </a:rPr>
              <a:t>Kaushany</a:t>
            </a:r>
            <a:endParaRPr lang="en-US" dirty="0">
              <a:solidFill>
                <a:schemeClr val="tx1"/>
              </a:solidFill>
            </a:endParaRPr>
          </a:p>
          <a:p>
            <a:pPr marL="25400" indent="0">
              <a:buNone/>
            </a:pPr>
            <a:endParaRPr lang="en-US" dirty="0">
              <a:solidFill>
                <a:schemeClr val="tx1"/>
              </a:solidFill>
            </a:endParaRPr>
          </a:p>
          <a:p>
            <a:pPr marL="25400" indent="0">
              <a:buNone/>
            </a:pPr>
            <a:r>
              <a:rPr lang="en-US" dirty="0">
                <a:solidFill>
                  <a:schemeClr val="tx1"/>
                </a:solidFill>
              </a:rPr>
              <a:t>We know from different travelers that Jews lived in </a:t>
            </a:r>
            <a:r>
              <a:rPr lang="en-US" dirty="0" err="1">
                <a:solidFill>
                  <a:schemeClr val="tx1"/>
                </a:solidFill>
              </a:rPr>
              <a:t>Kaushany</a:t>
            </a:r>
            <a:r>
              <a:rPr lang="en-US" dirty="0">
                <a:solidFill>
                  <a:schemeClr val="tx1"/>
                </a:solidFill>
              </a:rPr>
              <a:t> at the beginning of 18 century (1720s) and most likely 100 years before that.  The oldest synagogue was built in 1700s.</a:t>
            </a:r>
          </a:p>
        </p:txBody>
      </p:sp>
    </p:spTree>
    <p:extLst>
      <p:ext uri="{BB962C8B-B14F-4D97-AF65-F5344CB8AC3E}">
        <p14:creationId xmlns:p14="http://schemas.microsoft.com/office/powerpoint/2010/main" val="2625718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 name="Объект 2"/>
          <p:cNvSpPr txBox="1">
            <a:spLocks/>
          </p:cNvSpPr>
          <p:nvPr/>
        </p:nvSpPr>
        <p:spPr>
          <a:xfrm>
            <a:off x="0" y="1658578"/>
            <a:ext cx="5854390" cy="3922606"/>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r>
              <a:rPr lang="en-US" sz="2400" dirty="0">
                <a:solidFill>
                  <a:schemeClr val="tx1"/>
                </a:solidFill>
              </a:rPr>
              <a:t>In 1812, Bessarabia became a part of the Russian Empire. </a:t>
            </a:r>
          </a:p>
          <a:p>
            <a:r>
              <a:rPr lang="en-US" sz="2400" dirty="0">
                <a:solidFill>
                  <a:schemeClr val="tx1"/>
                </a:solidFill>
              </a:rPr>
              <a:t>By 1817, 53 Jewish families lived in </a:t>
            </a:r>
            <a:r>
              <a:rPr lang="en-US" sz="2400" dirty="0" err="1">
                <a:solidFill>
                  <a:schemeClr val="tx1"/>
                </a:solidFill>
              </a:rPr>
              <a:t>Kaushany</a:t>
            </a:r>
            <a:r>
              <a:rPr lang="en-US" sz="2400" dirty="0">
                <a:solidFill>
                  <a:schemeClr val="tx1"/>
                </a:solidFill>
              </a:rPr>
              <a:t>. The community increased with a large Jewish immigration into Bessarabia in the 19th century. </a:t>
            </a:r>
          </a:p>
          <a:p>
            <a:r>
              <a:rPr lang="en-US" sz="2400" dirty="0">
                <a:solidFill>
                  <a:schemeClr val="tx1"/>
                </a:solidFill>
              </a:rPr>
              <a:t>In 1853 80 families of Jewish farmers were granted landholdings by the state, and were reclassified as "state farmers."</a:t>
            </a:r>
            <a:endParaRPr lang="ru-RU" sz="2400" dirty="0">
              <a:solidFill>
                <a:schemeClr val="tx1"/>
              </a:solidFill>
            </a:endParaRPr>
          </a:p>
          <a:p>
            <a:endParaRPr lang="ru-RU" dirty="0"/>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4390" y="1276816"/>
            <a:ext cx="2935714" cy="4538546"/>
          </a:xfrm>
          <a:prstGeom prst="rect">
            <a:avLst/>
          </a:prstGeom>
        </p:spPr>
      </p:pic>
    </p:spTree>
    <p:extLst>
      <p:ext uri="{BB962C8B-B14F-4D97-AF65-F5344CB8AC3E}">
        <p14:creationId xmlns:p14="http://schemas.microsoft.com/office/powerpoint/2010/main" val="1315437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198233" y="1320800"/>
            <a:ext cx="4485640" cy="1874938"/>
          </a:xfrm>
          <a:prstGeom prst="rect">
            <a:avLst/>
          </a:prstGeom>
          <a:noFill/>
        </p:spPr>
      </p:pic>
      <p:pic>
        <p:nvPicPr>
          <p:cNvPr id="6" name="Рисунок 5" descr="c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814" y="2835585"/>
            <a:ext cx="4905375" cy="3651250"/>
          </a:xfrm>
          <a:prstGeom prst="rect">
            <a:avLst/>
          </a:prstGeom>
          <a:noFill/>
          <a:ln>
            <a:noFill/>
          </a:ln>
        </p:spPr>
      </p:pic>
      <p:pic>
        <p:nvPicPr>
          <p:cNvPr id="4" name="Рисунок 3" descr="d0bfd0bbd0b0d0bd-converted"/>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624828"/>
            <a:ext cx="4438668" cy="3270766"/>
          </a:xfrm>
          <a:prstGeom prst="rect">
            <a:avLst/>
          </a:prstGeom>
          <a:noFill/>
          <a:ln>
            <a:noFill/>
          </a:ln>
        </p:spPr>
      </p:pic>
      <p:sp>
        <p:nvSpPr>
          <p:cNvPr id="7" name="Объект 2"/>
          <p:cNvSpPr txBox="1">
            <a:spLocks/>
          </p:cNvSpPr>
          <p:nvPr/>
        </p:nvSpPr>
        <p:spPr>
          <a:xfrm>
            <a:off x="4683873" y="3769113"/>
            <a:ext cx="4416946" cy="2617362"/>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r>
              <a:rPr lang="en-US" sz="1800" dirty="0"/>
              <a:t>The old cemetery was located in the middle of the town and there’s nothing left of it today. I was able to find some mentions of its existence. Also it can be seen on a late 19</a:t>
            </a:r>
            <a:r>
              <a:rPr lang="en-US" sz="1800" baseline="30000" dirty="0"/>
              <a:t>th</a:t>
            </a:r>
            <a:r>
              <a:rPr lang="en-US" sz="1800" dirty="0"/>
              <a:t> century photo. There is a document written in 1910, with a quote about old Jewish Cemetery in </a:t>
            </a:r>
            <a:r>
              <a:rPr lang="en-US" sz="1800" dirty="0" err="1"/>
              <a:t>Kaushany</a:t>
            </a:r>
            <a:r>
              <a:rPr lang="en-US" sz="1800" dirty="0"/>
              <a:t>, with some stones 400 years old</a:t>
            </a:r>
            <a:endParaRPr lang="ru-RU" sz="1800" dirty="0"/>
          </a:p>
        </p:txBody>
      </p:sp>
      <p:sp>
        <p:nvSpPr>
          <p:cNvPr id="2" name="TextBox 1">
            <a:extLst>
              <a:ext uri="{FF2B5EF4-FFF2-40B4-BE49-F238E27FC236}">
                <a16:creationId xmlns:a16="http://schemas.microsoft.com/office/drawing/2014/main" id="{F8D866F6-E470-45B4-962F-730AA3DD1747}"/>
              </a:ext>
            </a:extLst>
          </p:cNvPr>
          <p:cNvSpPr txBox="1"/>
          <p:nvPr/>
        </p:nvSpPr>
        <p:spPr>
          <a:xfrm>
            <a:off x="133332" y="909500"/>
            <a:ext cx="5218956" cy="400110"/>
          </a:xfrm>
          <a:prstGeom prst="rect">
            <a:avLst/>
          </a:prstGeom>
          <a:noFill/>
        </p:spPr>
        <p:txBody>
          <a:bodyPr wrap="square" rtlCol="0">
            <a:spAutoFit/>
          </a:bodyPr>
          <a:lstStyle/>
          <a:p>
            <a:r>
              <a:rPr lang="en-US" sz="2000" dirty="0"/>
              <a:t>Jewish Cemeteries – an important discovery</a:t>
            </a:r>
          </a:p>
        </p:txBody>
      </p:sp>
    </p:spTree>
    <p:extLst>
      <p:ext uri="{BB962C8B-B14F-4D97-AF65-F5344CB8AC3E}">
        <p14:creationId xmlns:p14="http://schemas.microsoft.com/office/powerpoint/2010/main" val="2867407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6478" y="1346172"/>
            <a:ext cx="3311912" cy="2246769"/>
          </a:xfrm>
          <a:prstGeom prst="rect">
            <a:avLst/>
          </a:prstGeom>
        </p:spPr>
        <p:txBody>
          <a:bodyPr wrap="square">
            <a:spAutoFit/>
          </a:bodyPr>
          <a:lstStyle/>
          <a:p>
            <a:r>
              <a:rPr lang="en-US" sz="2000" dirty="0"/>
              <a:t>The second new cemetery was located in another part of the town and apparently was newer than the first one. We can see its location on this topographic plan of late 1980s</a:t>
            </a:r>
            <a:endParaRPr lang="ru-RU" sz="2000" dirty="0"/>
          </a:p>
        </p:txBody>
      </p:sp>
      <p:pic>
        <p:nvPicPr>
          <p:cNvPr id="5"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4156766" y="1346172"/>
            <a:ext cx="4458774" cy="2516691"/>
          </a:xfrm>
          <a:prstGeom prst="rect">
            <a:avLst/>
          </a:prstGeom>
          <a:noFill/>
          <a:ln>
            <a:noFill/>
          </a:ln>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478" y="3976726"/>
            <a:ext cx="3678241" cy="2516691"/>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4907" y="3929668"/>
            <a:ext cx="4320633" cy="2610809"/>
          </a:xfrm>
          <a:prstGeom prst="rect">
            <a:avLst/>
          </a:prstGeom>
        </p:spPr>
      </p:pic>
    </p:spTree>
    <p:extLst>
      <p:ext uri="{BB962C8B-B14F-4D97-AF65-F5344CB8AC3E}">
        <p14:creationId xmlns:p14="http://schemas.microsoft.com/office/powerpoint/2010/main" val="511077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p:nvPr/>
        </p:nvPicPr>
        <p:blipFill>
          <a:blip r:embed="rId2">
            <a:extLst>
              <a:ext uri="{28A0092B-C50C-407E-A947-70E740481C1C}">
                <a14:useLocalDpi xmlns:a14="http://schemas.microsoft.com/office/drawing/2010/main" val="0"/>
              </a:ext>
            </a:extLst>
          </a:blip>
          <a:srcRect/>
          <a:stretch>
            <a:fillRect/>
          </a:stretch>
        </p:blipFill>
        <p:spPr bwMode="auto">
          <a:xfrm>
            <a:off x="0" y="1231026"/>
            <a:ext cx="4587677" cy="2168192"/>
          </a:xfrm>
          <a:prstGeom prst="rect">
            <a:avLst/>
          </a:prstGeom>
          <a:noFill/>
          <a:ln>
            <a:noFill/>
          </a:ln>
        </p:spPr>
      </p:pic>
      <p:pic>
        <p:nvPicPr>
          <p:cNvPr id="6" name="Рисунок 5"/>
          <p:cNvPicPr/>
          <p:nvPr/>
        </p:nvPicPr>
        <p:blipFill>
          <a:blip r:embed="rId3">
            <a:extLst>
              <a:ext uri="{28A0092B-C50C-407E-A947-70E740481C1C}">
                <a14:useLocalDpi xmlns:a14="http://schemas.microsoft.com/office/drawing/2010/main" val="0"/>
              </a:ext>
            </a:extLst>
          </a:blip>
          <a:srcRect/>
          <a:stretch>
            <a:fillRect/>
          </a:stretch>
        </p:blipFill>
        <p:spPr bwMode="auto">
          <a:xfrm>
            <a:off x="0" y="3822963"/>
            <a:ext cx="4613281" cy="2488627"/>
          </a:xfrm>
          <a:prstGeom prst="rect">
            <a:avLst/>
          </a:prstGeom>
          <a:noFill/>
          <a:ln>
            <a:noFill/>
          </a:ln>
        </p:spPr>
      </p:pic>
      <p:pic>
        <p:nvPicPr>
          <p:cNvPr id="7" name="Рисунок 6"/>
          <p:cNvPicPr/>
          <p:nvPr/>
        </p:nvPicPr>
        <p:blipFill>
          <a:blip r:embed="rId4">
            <a:extLst>
              <a:ext uri="{28A0092B-C50C-407E-A947-70E740481C1C}">
                <a14:useLocalDpi xmlns:a14="http://schemas.microsoft.com/office/drawing/2010/main" val="0"/>
              </a:ext>
            </a:extLst>
          </a:blip>
          <a:srcRect/>
          <a:stretch>
            <a:fillRect/>
          </a:stretch>
        </p:blipFill>
        <p:spPr bwMode="auto">
          <a:xfrm>
            <a:off x="4683262" y="1337559"/>
            <a:ext cx="4460738" cy="2977964"/>
          </a:xfrm>
          <a:prstGeom prst="rect">
            <a:avLst/>
          </a:prstGeom>
          <a:noFill/>
          <a:ln>
            <a:noFill/>
          </a:ln>
        </p:spPr>
      </p:pic>
    </p:spTree>
    <p:extLst>
      <p:ext uri="{BB962C8B-B14F-4D97-AF65-F5344CB8AC3E}">
        <p14:creationId xmlns:p14="http://schemas.microsoft.com/office/powerpoint/2010/main" val="458177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p:cNvSpPr txBox="1">
            <a:spLocks/>
          </p:cNvSpPr>
          <p:nvPr/>
        </p:nvSpPr>
        <p:spPr>
          <a:xfrm>
            <a:off x="288098" y="1087244"/>
            <a:ext cx="3447561" cy="2758246"/>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25400" indent="0">
              <a:buNone/>
            </a:pPr>
            <a:r>
              <a:rPr lang="en-US" sz="2400" dirty="0"/>
              <a:t>After exploring nearby forests and ravines, several traces were found. First, a gravestone with the star of David was found in 2012</a:t>
            </a:r>
            <a:endParaRPr lang="ru-RU" sz="2400" dirty="0"/>
          </a:p>
        </p:txBody>
      </p:sp>
      <p:pic>
        <p:nvPicPr>
          <p:cNvPr id="5" name="Picture 4" descr="Безымянны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5660" y="1230142"/>
            <a:ext cx="5260178" cy="325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B4B49AB-2F48-44B3-80A3-8864D67D9793}"/>
              </a:ext>
            </a:extLst>
          </p:cNvPr>
          <p:cNvSpPr txBox="1"/>
          <p:nvPr/>
        </p:nvSpPr>
        <p:spPr>
          <a:xfrm>
            <a:off x="4026683" y="5145657"/>
            <a:ext cx="3231715" cy="738664"/>
          </a:xfrm>
          <a:prstGeom prst="rect">
            <a:avLst/>
          </a:prstGeom>
          <a:noFill/>
        </p:spPr>
        <p:txBody>
          <a:bodyPr wrap="square" rtlCol="0">
            <a:spAutoFit/>
          </a:bodyPr>
          <a:lstStyle/>
          <a:p>
            <a:r>
              <a:rPr lang="en-US" dirty="0"/>
              <a:t>A stone found not far from </a:t>
            </a:r>
            <a:r>
              <a:rPr lang="en-US" dirty="0" err="1"/>
              <a:t>Kaushant</a:t>
            </a:r>
            <a:r>
              <a:rPr lang="en-US" dirty="0"/>
              <a:t> in a wooded area  by Serghey D. in 2012</a:t>
            </a:r>
          </a:p>
          <a:p>
            <a:endParaRPr lang="en-US" dirty="0"/>
          </a:p>
        </p:txBody>
      </p:sp>
      <p:pic>
        <p:nvPicPr>
          <p:cNvPr id="7" name="Picture 6" descr="C:\JewishGen\Kaushany Research\SergeyDaniliuck\Grave-Stones\IMG_0105-sm.jpg">
            <a:extLst>
              <a:ext uri="{FF2B5EF4-FFF2-40B4-BE49-F238E27FC236}">
                <a16:creationId xmlns:a16="http://schemas.microsoft.com/office/drawing/2014/main" id="{F407E67F-AFBE-446F-A6AB-7921DC932AC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833" y="3834540"/>
            <a:ext cx="3625850" cy="2714625"/>
          </a:xfrm>
          <a:prstGeom prst="rect">
            <a:avLst/>
          </a:prstGeom>
          <a:noFill/>
          <a:ln>
            <a:noFill/>
          </a:ln>
        </p:spPr>
      </p:pic>
    </p:spTree>
    <p:extLst>
      <p:ext uri="{BB962C8B-B14F-4D97-AF65-F5344CB8AC3E}">
        <p14:creationId xmlns:p14="http://schemas.microsoft.com/office/powerpoint/2010/main" val="2604803864"/>
      </p:ext>
    </p:extLst>
  </p:cSld>
  <p:clrMapOvr>
    <a:masterClrMapping/>
  </p:clrMapOvr>
</p:sld>
</file>

<file path=ppt/theme/theme1.xml><?xml version="1.0" encoding="utf-8"?>
<a:theme xmlns:a="http://schemas.openxmlformats.org/drawingml/2006/main" name="Default Design">
  <a:themeElements>
    <a:clrScheme name="Blank Presentation 1">
      <a:dk1>
        <a:srgbClr val="104B7D"/>
      </a:dk1>
      <a:lt1>
        <a:srgbClr val="FFFFFF"/>
      </a:lt1>
      <a:dk2>
        <a:srgbClr val="949C50"/>
      </a:dk2>
      <a:lt2>
        <a:srgbClr val="808080"/>
      </a:lt2>
      <a:accent1>
        <a:srgbClr val="BBE0E3"/>
      </a:accent1>
      <a:accent2>
        <a:srgbClr val="333399"/>
      </a:accent2>
      <a:accent3>
        <a:srgbClr val="FFFFFF"/>
      </a:accent3>
      <a:accent4>
        <a:srgbClr val="BBE0E3"/>
      </a:accent4>
      <a:accent5>
        <a:srgbClr val="333399"/>
      </a:accent5>
      <a:accent6>
        <a:srgbClr val="FFFFFF"/>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985</TotalTime>
  <Words>805</Words>
  <Application>Microsoft Office PowerPoint</Application>
  <PresentationFormat>On-screen Show (4:3)</PresentationFormat>
  <Paragraphs>47</Paragraphs>
  <Slides>19</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Times New Roman</vt:lpstr>
      <vt:lpstr>Default Design</vt:lpstr>
      <vt:lpstr>PowerPoint Presentation</vt:lpstr>
      <vt:lpstr>PowerPoint Presentation</vt:lpstr>
      <vt:lpstr>Kaushany became ‘the capital’ of Crimean Tatars in 17 century.  ‘…it has become a tradition among crimean khans to have a personal residence in Budjac (South of Bessarabia).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Jewish Past can be remembered ? </vt:lpstr>
      <vt:lpstr>PowerPoint Presentation</vt:lpstr>
      <vt:lpstr>PowerPoint Presentation</vt:lpstr>
      <vt:lpstr>There is not a single  monument, sign,  tablet,  or reminder  of a Jewish past for the Shtetl Kaushany. Who will erect a monument to Jews who used to live in  Kaushany? Who will remember all who perished during the Holocaust? Who will put stones and flowers to a monument of the Jewish residents of Kaushany?  WE will.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THE COVER PAGE</dc:title>
  <dc:creator>YefimLap</dc:creator>
  <cp:lastModifiedBy>Yefim Kogan</cp:lastModifiedBy>
  <cp:revision>18</cp:revision>
  <dcterms:modified xsi:type="dcterms:W3CDTF">2018-08-03T15:06:41Z</dcterms:modified>
</cp:coreProperties>
</file>