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25"/>
  </p:notesMasterIdLst>
  <p:sldIdLst>
    <p:sldId id="303" r:id="rId2"/>
    <p:sldId id="300" r:id="rId3"/>
    <p:sldId id="301" r:id="rId4"/>
    <p:sldId id="302" r:id="rId5"/>
    <p:sldId id="304" r:id="rId6"/>
    <p:sldId id="305" r:id="rId7"/>
    <p:sldId id="306" r:id="rId8"/>
    <p:sldId id="318" r:id="rId9"/>
    <p:sldId id="307" r:id="rId10"/>
    <p:sldId id="319" r:id="rId11"/>
    <p:sldId id="320" r:id="rId12"/>
    <p:sldId id="308" r:id="rId13"/>
    <p:sldId id="321" r:id="rId14"/>
    <p:sldId id="309" r:id="rId15"/>
    <p:sldId id="310" r:id="rId16"/>
    <p:sldId id="311" r:id="rId17"/>
    <p:sldId id="312" r:id="rId18"/>
    <p:sldId id="316" r:id="rId19"/>
    <p:sldId id="313" r:id="rId20"/>
    <p:sldId id="314" r:id="rId21"/>
    <p:sldId id="323" r:id="rId22"/>
    <p:sldId id="315" r:id="rId23"/>
    <p:sldId id="322" r:id="rId24"/>
  </p:sldIdLst>
  <p:sldSz cx="9144000" cy="6858000" type="screen4x3"/>
  <p:notesSz cx="92964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AAE979-EEB4-4F38-8192-529E395D3BBE}">
  <a:tblStyle styleId="{ACAAE979-EEB4-4F38-8192-529E395D3BB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2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29075" cy="342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p:nvPr/>
        </p:nvSpPr>
        <p:spPr>
          <a:xfrm>
            <a:off x="5265738" y="0"/>
            <a:ext cx="4029075" cy="3429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 name="Shape 5"/>
          <p:cNvSpPr>
            <a:spLocks noGrp="1" noRot="1" noChangeAspect="1"/>
          </p:cNvSpPr>
          <p:nvPr>
            <p:ph type="sldImg" idx="3"/>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30275" y="3257550"/>
            <a:ext cx="7435850" cy="3086100"/>
          </a:xfrm>
          <a:prstGeom prst="rect">
            <a:avLst/>
          </a:prstGeom>
          <a:noFill/>
          <a:ln>
            <a:noFill/>
          </a:ln>
        </p:spPr>
        <p:txBody>
          <a:bodyPr spcFirstLastPara="1" wrap="square" lIns="91425" tIns="91425" rIns="91425" bIns="91425" anchor="ctr"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p:nvPr/>
        </p:nvSpPr>
        <p:spPr>
          <a:xfrm>
            <a:off x="0" y="6513513"/>
            <a:ext cx="4029075" cy="3429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 name="Shape 8"/>
          <p:cNvSpPr txBox="1"/>
          <p:nvPr/>
        </p:nvSpPr>
        <p:spPr>
          <a:xfrm>
            <a:off x="5265738" y="6513513"/>
            <a:ext cx="4029075" cy="342900"/>
          </a:xfrm>
          <a:prstGeom prst="rect">
            <a:avLst/>
          </a:prstGeom>
          <a:noFill/>
          <a:ln>
            <a:noFill/>
          </a:ln>
        </p:spPr>
        <p:txBody>
          <a:bodyPr spcFirstLastPara="1" wrap="square" lIns="91425" tIns="91425" rIns="91425" bIns="91425" anchor="b" anchorCtr="0">
            <a:noAutofit/>
          </a:bodyPr>
          <a:lstStyle/>
          <a:p>
            <a:pPr marL="0" marR="0" lvl="0" indent="0" algn="r" rtl="0">
              <a:spcBef>
                <a:spcPts val="0"/>
              </a:spcBef>
              <a:spcAft>
                <a:spcPts val="0"/>
              </a:spcAft>
              <a:buNone/>
            </a:pPr>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3018399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30275" y="3257550"/>
            <a:ext cx="7435850" cy="3086100"/>
          </a:xfrm>
          <a:prstGeom prst="rect">
            <a:avLst/>
          </a:prstGeom>
        </p:spPr>
        <p:txBody>
          <a:bodyPr spcFirstLastPara="1" wrap="square" lIns="91425" tIns="91425" rIns="91425" bIns="91425" anchor="ctr" anchorCtr="0">
            <a:noAutofit/>
          </a:bodyPr>
          <a:lstStyle/>
          <a:p>
            <a:pPr marL="0" lvl="0" indent="0">
              <a:spcBef>
                <a:spcPts val="360"/>
              </a:spcBef>
              <a:spcAft>
                <a:spcPts val="0"/>
              </a:spcAft>
              <a:buNone/>
            </a:pPr>
            <a:endParaRPr/>
          </a:p>
        </p:txBody>
      </p:sp>
      <p:sp>
        <p:nvSpPr>
          <p:cNvPr id="434" name="Shape 434"/>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8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30275" y="3257550"/>
            <a:ext cx="7435850" cy="3086100"/>
          </a:xfrm>
          <a:prstGeom prst="rect">
            <a:avLst/>
          </a:prstGeom>
        </p:spPr>
        <p:txBody>
          <a:bodyPr spcFirstLastPara="1" wrap="square" lIns="91425" tIns="91425" rIns="91425" bIns="91425" anchor="ctr" anchorCtr="0">
            <a:noAutofit/>
          </a:bodyPr>
          <a:lstStyle/>
          <a:p>
            <a:pPr marL="0" lvl="0" indent="0">
              <a:spcBef>
                <a:spcPts val="360"/>
              </a:spcBef>
              <a:spcAft>
                <a:spcPts val="0"/>
              </a:spcAft>
              <a:buNone/>
            </a:pPr>
            <a:endParaRPr/>
          </a:p>
        </p:txBody>
      </p:sp>
      <p:sp>
        <p:nvSpPr>
          <p:cNvPr id="434" name="Shape 434"/>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2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30275" y="3257550"/>
            <a:ext cx="7435850" cy="3086100"/>
          </a:xfrm>
          <a:prstGeom prst="rect">
            <a:avLst/>
          </a:prstGeom>
        </p:spPr>
        <p:txBody>
          <a:bodyPr spcFirstLastPara="1" wrap="square" lIns="91425" tIns="91425" rIns="91425" bIns="91425" anchor="ctr" anchorCtr="0">
            <a:noAutofit/>
          </a:bodyPr>
          <a:lstStyle/>
          <a:p>
            <a:pPr marL="0" lvl="0" indent="0">
              <a:spcBef>
                <a:spcPts val="360"/>
              </a:spcBef>
              <a:spcAft>
                <a:spcPts val="0"/>
              </a:spcAft>
              <a:buNone/>
            </a:pPr>
            <a:endParaRPr/>
          </a:p>
        </p:txBody>
      </p:sp>
      <p:sp>
        <p:nvSpPr>
          <p:cNvPr id="434" name="Shape 434"/>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41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30275" y="3257550"/>
            <a:ext cx="7435850" cy="3086100"/>
          </a:xfrm>
          <a:prstGeom prst="rect">
            <a:avLst/>
          </a:prstGeom>
        </p:spPr>
        <p:txBody>
          <a:bodyPr spcFirstLastPara="1" wrap="square" lIns="91425" tIns="91425" rIns="91425" bIns="91425" anchor="ctr" anchorCtr="0">
            <a:noAutofit/>
          </a:bodyPr>
          <a:lstStyle/>
          <a:p>
            <a:pPr marL="0" lvl="0" indent="0">
              <a:spcBef>
                <a:spcPts val="360"/>
              </a:spcBef>
              <a:spcAft>
                <a:spcPts val="0"/>
              </a:spcAft>
              <a:buNone/>
            </a:pPr>
            <a:endParaRPr/>
          </a:p>
        </p:txBody>
      </p:sp>
      <p:sp>
        <p:nvSpPr>
          <p:cNvPr id="434" name="Shape 434"/>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64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body" idx="2"/>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ertTitleAndTx" type="vertTitleAndTx">
  <p:cSld name="VERTICAL_TITLE_AND_VERTICAL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rot="5400000">
            <a:off x="4743450" y="2381249"/>
            <a:ext cx="5486399" cy="1943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rot="5400000">
            <a:off x="781050" y="514349"/>
            <a:ext cx="5486399"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rtTx" type="vertTx">
  <p:cSld name="VERTICAL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1"/>
          </p:nvPr>
        </p:nvSpPr>
        <p:spPr>
          <a:xfrm rot="5400000">
            <a:off x="2514599" y="152399"/>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icTx" type="picTx">
  <p:cSld name="PICTURE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Shape 37"/>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bjTx" type="objTx">
  <p:cSld name="OBJECT_WITH_CAPTION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Obj"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685800" y="1981200"/>
            <a:ext cx="38099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648200" y="1981200"/>
            <a:ext cx="38099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Shape 12"/>
          <p:cNvSpPr txBox="1"/>
          <p:nvPr/>
        </p:nvSpPr>
        <p:spPr>
          <a:xfrm>
            <a:off x="685800" y="6248400"/>
            <a:ext cx="19050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800">
              <a:solidFill>
                <a:srgbClr val="104B7D"/>
              </a:solidFill>
              <a:latin typeface="Arial"/>
              <a:ea typeface="Arial"/>
              <a:cs typeface="Arial"/>
              <a:sym typeface="Arial"/>
            </a:endParaRPr>
          </a:p>
        </p:txBody>
      </p:sp>
      <p:sp>
        <p:nvSpPr>
          <p:cNvPr id="13" name="Shape 13"/>
          <p:cNvSpPr txBox="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800">
              <a:solidFill>
                <a:srgbClr val="104B7D"/>
              </a:solidFill>
              <a:latin typeface="Arial"/>
              <a:ea typeface="Arial"/>
              <a:cs typeface="Arial"/>
              <a:sym typeface="Arial"/>
            </a:endParaRPr>
          </a:p>
        </p:txBody>
      </p:sp>
      <p:sp>
        <p:nvSpPr>
          <p:cNvPr id="14" name="Shape 14"/>
          <p:cNvSpPr txBox="1"/>
          <p:nvPr/>
        </p:nvSpPr>
        <p:spPr>
          <a:xfrm>
            <a:off x="6553200" y="6248400"/>
            <a:ext cx="1905000" cy="4572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endParaRPr sz="1400">
              <a:solidFill>
                <a:srgbClr val="104B7D"/>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ewishgen.org/Bessarabia/files/conferences/2018/DemolishedJewishCemeteries.pdf" TargetMode="External"/><Relationship Id="rId2" Type="http://schemas.openxmlformats.org/officeDocument/2006/relationships/hyperlink" Target="DemolishedJewishCemeteri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jewishgen.org/Bessarabia/files/cemetery/briceni/BriceniCemetery.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jewishgen.org/bessarabia/files/cemetery/Inventory201803-March.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p:nvPr/>
        </p:nvSpPr>
        <p:spPr>
          <a:xfrm>
            <a:off x="512956" y="1600199"/>
            <a:ext cx="8021443" cy="4619237"/>
          </a:xfrm>
          <a:prstGeom prst="rect">
            <a:avLst/>
          </a:prstGeom>
          <a:noFill/>
          <a:ln>
            <a:noFill/>
          </a:ln>
        </p:spPr>
        <p:txBody>
          <a:bodyPr spcFirstLastPara="1" wrap="square" lIns="91425" tIns="45700" rIns="91425" bIns="45700" anchor="t" anchorCtr="0">
            <a:noAutofit/>
          </a:bodyPr>
          <a:lstStyle/>
          <a:p>
            <a:pPr algn="ctr"/>
            <a:r>
              <a:rPr lang="en-US" sz="3200" b="1" dirty="0">
                <a:latin typeface="Times New Roman" panose="02020603050405020304" pitchFamily="18" charset="0"/>
                <a:cs typeface="Times New Roman" panose="02020603050405020304" pitchFamily="18" charset="0"/>
              </a:rPr>
              <a:t>Jewish Cemeteries in Bessarabia/Moldova: </a:t>
            </a:r>
            <a:endParaRPr lang="ru-RU" sz="3200" dirty="0">
              <a:latin typeface="Times New Roman" panose="02020603050405020304" pitchFamily="18" charset="0"/>
              <a:cs typeface="Times New Roman" panose="02020603050405020304" pitchFamily="18" charset="0"/>
            </a:endParaRPr>
          </a:p>
          <a:p>
            <a:pPr algn="ctr"/>
            <a:r>
              <a:rPr lang="en-US" sz="2800" b="1" i="1" dirty="0">
                <a:latin typeface="Times New Roman" panose="02020603050405020304" pitchFamily="18" charset="0"/>
                <a:cs typeface="Times New Roman" panose="02020603050405020304" pitchFamily="18" charset="0"/>
              </a:rPr>
              <a:t>Current Status and Future Projects</a:t>
            </a:r>
            <a:endParaRPr lang="ru-RU" sz="2800" i="1" dirty="0">
              <a:latin typeface="Times New Roman" panose="02020603050405020304" pitchFamily="18" charset="0"/>
              <a:cs typeface="Times New Roman" panose="02020603050405020304" pitchFamily="18" charset="0"/>
            </a:endParaRPr>
          </a:p>
          <a:p>
            <a:pPr lvl="0" algn="ctr">
              <a:buSzPts val="7200"/>
            </a:pPr>
            <a:endParaRPr lang="en-US" sz="4800" dirty="0"/>
          </a:p>
          <a:p>
            <a:pPr algn="ctr"/>
            <a:r>
              <a:rPr lang="en-US" sz="2200" b="1" dirty="0"/>
              <a:t>Serghei </a:t>
            </a:r>
            <a:r>
              <a:rPr lang="en-US" sz="2200" b="1" dirty="0" err="1"/>
              <a:t>Daniliuc</a:t>
            </a:r>
            <a:r>
              <a:rPr lang="en-US" sz="2200" b="1" dirty="0"/>
              <a:t>,</a:t>
            </a:r>
            <a:endParaRPr lang="en-US" sz="2200" dirty="0"/>
          </a:p>
          <a:p>
            <a:pPr algn="ctr"/>
            <a:r>
              <a:rPr lang="en-US" sz="2200" dirty="0" err="1"/>
              <a:t>Reseacher</a:t>
            </a:r>
            <a:r>
              <a:rPr lang="en-US" sz="2200" dirty="0"/>
              <a:t>, Local Historian, Resident of </a:t>
            </a:r>
            <a:r>
              <a:rPr lang="en-US" sz="2200" dirty="0" err="1"/>
              <a:t>Kaushany</a:t>
            </a:r>
            <a:r>
              <a:rPr lang="en-US" sz="2200" dirty="0"/>
              <a:t>, Moldova</a:t>
            </a:r>
          </a:p>
          <a:p>
            <a:pPr algn="ctr"/>
            <a:r>
              <a:rPr lang="en-US" sz="2200" dirty="0"/>
              <a:t> </a:t>
            </a:r>
          </a:p>
          <a:p>
            <a:pPr algn="ctr"/>
            <a:r>
              <a:rPr lang="en-US" sz="2200" b="1" dirty="0"/>
              <a:t>Yefim A. Kogan, MJLS</a:t>
            </a:r>
          </a:p>
          <a:p>
            <a:pPr algn="ctr"/>
            <a:r>
              <a:rPr lang="en-US" sz="2200" dirty="0"/>
              <a:t>JewishGen Bessarabia SIG Leader and Coordinator</a:t>
            </a:r>
          </a:p>
          <a:p>
            <a:pPr algn="ctr"/>
            <a:endParaRPr lang="en-US" sz="1800" dirty="0"/>
          </a:p>
          <a:p>
            <a:pPr lvl="0">
              <a:buSzPts val="7200"/>
            </a:pPr>
            <a:endParaRPr lang="en-US" sz="2400" dirty="0"/>
          </a:p>
          <a:p>
            <a:pPr lvl="0">
              <a:buSzPts val="7200"/>
            </a:pPr>
            <a:r>
              <a:rPr lang="en-US" sz="2400" dirty="0"/>
              <a:t>August 8, 2018</a:t>
            </a:r>
            <a:br>
              <a:rPr lang="ru-RU" sz="4800" dirty="0"/>
            </a:br>
            <a:endParaRPr sz="4800" b="0" i="1" u="none" strike="noStrike" cap="none" dirty="0">
              <a:solidFill>
                <a:srgbClr val="002060"/>
              </a:solidFill>
              <a:sym typeface="Arial"/>
            </a:endParaRPr>
          </a:p>
        </p:txBody>
      </p:sp>
      <p:pic>
        <p:nvPicPr>
          <p:cNvPr id="3" name="Picture 2">
            <a:extLst>
              <a:ext uri="{FF2B5EF4-FFF2-40B4-BE49-F238E27FC236}">
                <a16:creationId xmlns:a16="http://schemas.microsoft.com/office/drawing/2014/main" id="{6CA7D85E-E17A-4437-9BF7-2E2FDB75D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414" y="5208361"/>
            <a:ext cx="5328630" cy="1011075"/>
          </a:xfrm>
          <a:prstGeom prst="rect">
            <a:avLst/>
          </a:prstGeom>
        </p:spPr>
      </p:pic>
    </p:spTree>
    <p:extLst>
      <p:ext uri="{BB962C8B-B14F-4D97-AF65-F5344CB8AC3E}">
        <p14:creationId xmlns:p14="http://schemas.microsoft.com/office/powerpoint/2010/main" val="277235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8804-C3F9-4A99-A71F-156F59065322}"/>
              </a:ext>
            </a:extLst>
          </p:cNvPr>
          <p:cNvSpPr>
            <a:spLocks noGrp="1"/>
          </p:cNvSpPr>
          <p:nvPr>
            <p:ph type="title"/>
          </p:nvPr>
        </p:nvSpPr>
        <p:spPr>
          <a:xfrm>
            <a:off x="4790440" y="4380930"/>
            <a:ext cx="3632218" cy="736979"/>
          </a:xfrm>
        </p:spPr>
        <p:txBody>
          <a:bodyPr/>
          <a:lstStyle/>
          <a:p>
            <a:r>
              <a:rPr lang="en-US" sz="2800" dirty="0">
                <a:solidFill>
                  <a:schemeClr val="tx1"/>
                </a:solidFill>
              </a:rPr>
              <a:t>At </a:t>
            </a:r>
            <a:r>
              <a:rPr lang="en-US" sz="2800" dirty="0" err="1">
                <a:solidFill>
                  <a:schemeClr val="tx1"/>
                </a:solidFill>
              </a:rPr>
              <a:t>Rashkov</a:t>
            </a:r>
            <a:r>
              <a:rPr lang="en-US" sz="2800" dirty="0">
                <a:solidFill>
                  <a:schemeClr val="tx1"/>
                </a:solidFill>
              </a:rPr>
              <a:t> cemetery</a:t>
            </a:r>
          </a:p>
        </p:txBody>
      </p:sp>
      <p:sp>
        <p:nvSpPr>
          <p:cNvPr id="3" name="Text Placeholder 2">
            <a:extLst>
              <a:ext uri="{FF2B5EF4-FFF2-40B4-BE49-F238E27FC236}">
                <a16:creationId xmlns:a16="http://schemas.microsoft.com/office/drawing/2014/main" id="{27AD9D53-4564-40D8-AC00-4A07D548ECA8}"/>
              </a:ext>
            </a:extLst>
          </p:cNvPr>
          <p:cNvSpPr>
            <a:spLocks noGrp="1"/>
          </p:cNvSpPr>
          <p:nvPr>
            <p:ph type="body" idx="1"/>
          </p:nvPr>
        </p:nvSpPr>
        <p:spPr>
          <a:xfrm>
            <a:off x="368489" y="4380931"/>
            <a:ext cx="4203510" cy="1119117"/>
          </a:xfrm>
        </p:spPr>
        <p:txBody>
          <a:bodyPr/>
          <a:lstStyle/>
          <a:p>
            <a:pPr marL="25400" indent="0">
              <a:buNone/>
            </a:pPr>
            <a:r>
              <a:rPr lang="en-US" sz="2400" dirty="0"/>
              <a:t>Monument at </a:t>
            </a:r>
            <a:r>
              <a:rPr lang="en-US" sz="2400" dirty="0" err="1"/>
              <a:t>Hincheshty</a:t>
            </a:r>
            <a:r>
              <a:rPr lang="en-US" sz="2400" dirty="0"/>
              <a:t> Jewish cemetery</a:t>
            </a:r>
          </a:p>
        </p:txBody>
      </p:sp>
      <p:pic>
        <p:nvPicPr>
          <p:cNvPr id="4" name="Picture 3" descr="C:\Users\YefimLap\Downloads\DSC_0530.jpg">
            <a:extLst>
              <a:ext uri="{FF2B5EF4-FFF2-40B4-BE49-F238E27FC236}">
                <a16:creationId xmlns:a16="http://schemas.microsoft.com/office/drawing/2014/main" id="{92170AC5-E27C-42B7-B532-816E501C281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489" y="1261729"/>
            <a:ext cx="3985071" cy="2737065"/>
          </a:xfrm>
          <a:prstGeom prst="rect">
            <a:avLst/>
          </a:prstGeom>
          <a:noFill/>
          <a:ln>
            <a:noFill/>
          </a:ln>
        </p:spPr>
      </p:pic>
      <p:pic>
        <p:nvPicPr>
          <p:cNvPr id="5" name="Picture 4" descr="C:\Users\YefimLap\Downloads\DSC_0052.JPG">
            <a:extLst>
              <a:ext uri="{FF2B5EF4-FFF2-40B4-BE49-F238E27FC236}">
                <a16:creationId xmlns:a16="http://schemas.microsoft.com/office/drawing/2014/main" id="{7F4E76BC-192C-4832-BCA6-36183E413D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1350440"/>
            <a:ext cx="4203511" cy="2838002"/>
          </a:xfrm>
          <a:prstGeom prst="rect">
            <a:avLst/>
          </a:prstGeom>
          <a:noFill/>
          <a:ln>
            <a:noFill/>
          </a:ln>
        </p:spPr>
      </p:pic>
    </p:spTree>
    <p:extLst>
      <p:ext uri="{BB962C8B-B14F-4D97-AF65-F5344CB8AC3E}">
        <p14:creationId xmlns:p14="http://schemas.microsoft.com/office/powerpoint/2010/main" val="8982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473ACE-1C2F-4C30-A12D-B1BC3967D76A}"/>
              </a:ext>
            </a:extLst>
          </p:cNvPr>
          <p:cNvSpPr>
            <a:spLocks noGrp="1"/>
          </p:cNvSpPr>
          <p:nvPr>
            <p:ph type="body" idx="1"/>
          </p:nvPr>
        </p:nvSpPr>
        <p:spPr>
          <a:xfrm>
            <a:off x="835641" y="1364775"/>
            <a:ext cx="7885278" cy="4449171"/>
          </a:xfrm>
        </p:spPr>
        <p:txBody>
          <a:bodyPr/>
          <a:lstStyle/>
          <a:p>
            <a:pPr marL="25400" indent="0">
              <a:buNone/>
            </a:pPr>
            <a:r>
              <a:rPr lang="en-US" sz="2800" dirty="0"/>
              <a:t>Many cemeteries are completely destroyed!! Here is a </a:t>
            </a:r>
            <a:r>
              <a:rPr lang="en-US" sz="2800" u="sng" dirty="0">
                <a:hlinkClick r:id="rId2" action="ppaction://hlinkfile"/>
              </a:rPr>
              <a:t>list of 10 </a:t>
            </a:r>
            <a:r>
              <a:rPr lang="en-US" sz="2800" u="sng" dirty="0">
                <a:hlinkClick r:id="rId3"/>
              </a:rPr>
              <a:t>demolished</a:t>
            </a:r>
            <a:r>
              <a:rPr lang="en-US" sz="2800" u="sng" dirty="0">
                <a:hlinkClick r:id="rId2" action="ppaction://hlinkfile"/>
              </a:rPr>
              <a:t> cemeteries</a:t>
            </a:r>
            <a:r>
              <a:rPr lang="en-US" sz="2800" dirty="0"/>
              <a:t>.</a:t>
            </a:r>
          </a:p>
          <a:p>
            <a:pPr marL="25400" indent="0">
              <a:buNone/>
            </a:pPr>
            <a:endParaRPr lang="en-US" sz="2800" dirty="0"/>
          </a:p>
          <a:p>
            <a:pPr marL="25400" indent="0">
              <a:buNone/>
            </a:pPr>
            <a:r>
              <a:rPr lang="en-US" sz="2800" dirty="0"/>
              <a:t>We think we should preserve the memory of such cemeteries and put all available information to JewishGen / JOWBR. It may include names of people who were buried there and remembered by their relatives.</a:t>
            </a:r>
          </a:p>
          <a:p>
            <a:pPr marL="25400" indent="0">
              <a:buNone/>
            </a:pPr>
            <a:endParaRPr lang="en-US" dirty="0"/>
          </a:p>
        </p:txBody>
      </p:sp>
    </p:spTree>
    <p:extLst>
      <p:ext uri="{BB962C8B-B14F-4D97-AF65-F5344CB8AC3E}">
        <p14:creationId xmlns:p14="http://schemas.microsoft.com/office/powerpoint/2010/main" val="389893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12172" y="1032582"/>
            <a:ext cx="9404723" cy="1047201"/>
          </a:xfrm>
        </p:spPr>
        <p:txBody>
          <a:bodyPr/>
          <a:lstStyle/>
          <a:p>
            <a:pPr algn="ctr"/>
            <a:r>
              <a:rPr lang="en-US" sz="3200" b="1" dirty="0"/>
              <a:t>Cemeteries - Museums of Jewish Heritage </a:t>
            </a:r>
            <a:br>
              <a:rPr lang="en-US" sz="3200" b="1" dirty="0"/>
            </a:br>
            <a:r>
              <a:rPr lang="en-US" sz="3200" b="1" dirty="0"/>
              <a:t>and Art</a:t>
            </a:r>
            <a:br>
              <a:rPr lang="ru-RU" dirty="0"/>
            </a:br>
            <a:endParaRPr lang="ru-RU" dirty="0"/>
          </a:p>
        </p:txBody>
      </p:sp>
      <p:pic>
        <p:nvPicPr>
          <p:cNvPr id="10" name="Picture 6"/>
          <p:cNvPicPr/>
          <p:nvPr/>
        </p:nvPicPr>
        <p:blipFill>
          <a:blip r:embed="rId2">
            <a:extLst>
              <a:ext uri="{28A0092B-C50C-407E-A947-70E740481C1C}">
                <a14:useLocalDpi xmlns:a14="http://schemas.microsoft.com/office/drawing/2010/main" val="0"/>
              </a:ext>
            </a:extLst>
          </a:blip>
          <a:stretch>
            <a:fillRect/>
          </a:stretch>
        </p:blipFill>
        <p:spPr>
          <a:xfrm>
            <a:off x="504836" y="2186862"/>
            <a:ext cx="3707393" cy="2722112"/>
          </a:xfrm>
          <a:prstGeom prst="rect">
            <a:avLst/>
          </a:prstGeom>
        </p:spPr>
      </p:pic>
      <p:pic>
        <p:nvPicPr>
          <p:cNvPr id="11" name="Picture 40"/>
          <p:cNvPicPr/>
          <p:nvPr/>
        </p:nvPicPr>
        <p:blipFill>
          <a:blip r:embed="rId3">
            <a:extLst>
              <a:ext uri="{28A0092B-C50C-407E-A947-70E740481C1C}">
                <a14:useLocalDpi xmlns:a14="http://schemas.microsoft.com/office/drawing/2010/main" val="0"/>
              </a:ext>
            </a:extLst>
          </a:blip>
          <a:stretch>
            <a:fillRect/>
          </a:stretch>
        </p:blipFill>
        <p:spPr>
          <a:xfrm>
            <a:off x="4590189" y="2272098"/>
            <a:ext cx="4172048" cy="2690967"/>
          </a:xfrm>
          <a:prstGeom prst="rect">
            <a:avLst/>
          </a:prstGeom>
        </p:spPr>
      </p:pic>
      <p:sp>
        <p:nvSpPr>
          <p:cNvPr id="12" name="Объект 2"/>
          <p:cNvSpPr txBox="1">
            <a:spLocks/>
          </p:cNvSpPr>
          <p:nvPr/>
        </p:nvSpPr>
        <p:spPr>
          <a:xfrm>
            <a:off x="98729" y="5070144"/>
            <a:ext cx="8946541" cy="131700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5400" indent="0">
              <a:buNone/>
            </a:pPr>
            <a:r>
              <a:rPr lang="en-US" sz="1800" dirty="0"/>
              <a:t>Here is a link to </a:t>
            </a:r>
            <a:r>
              <a:rPr lang="en-US" sz="1800" dirty="0" err="1"/>
              <a:t>Brichany</a:t>
            </a:r>
            <a:r>
              <a:rPr lang="en-US" sz="1800" dirty="0"/>
              <a:t> Jewish Cemetery report: </a:t>
            </a:r>
            <a:r>
              <a:rPr lang="en-US" sz="1800" u="sng" dirty="0">
                <a:hlinkClick r:id="rId4"/>
              </a:rPr>
              <a:t>https://www.jewishgen.org/Bessarabia/files/cemetery/briceni/BriceniCemetery.pdf</a:t>
            </a:r>
            <a:endParaRPr lang="ru-RU" sz="1800" dirty="0"/>
          </a:p>
          <a:p>
            <a:pPr marL="25400" indent="0">
              <a:buNone/>
            </a:pPr>
            <a:r>
              <a:rPr lang="en-US" sz="1800" dirty="0"/>
              <a:t>You can find such reports at Bessarabia SIG website / Cemetery section.</a:t>
            </a:r>
            <a:endParaRPr lang="ru-RU" sz="1800" dirty="0"/>
          </a:p>
          <a:p>
            <a:endParaRPr lang="ru-RU" sz="1800" dirty="0"/>
          </a:p>
        </p:txBody>
      </p:sp>
    </p:spTree>
    <p:extLst>
      <p:ext uri="{BB962C8B-B14F-4D97-AF65-F5344CB8AC3E}">
        <p14:creationId xmlns:p14="http://schemas.microsoft.com/office/powerpoint/2010/main" val="386633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4FCF8E-27EF-4905-999C-E84E29C927F5}"/>
              </a:ext>
            </a:extLst>
          </p:cNvPr>
          <p:cNvSpPr>
            <a:spLocks noGrp="1"/>
          </p:cNvSpPr>
          <p:nvPr>
            <p:ph type="body" idx="1"/>
          </p:nvPr>
        </p:nvSpPr>
        <p:spPr>
          <a:xfrm>
            <a:off x="781050" y="1241945"/>
            <a:ext cx="7830687" cy="4949303"/>
          </a:xfrm>
        </p:spPr>
        <p:txBody>
          <a:bodyPr/>
          <a:lstStyle/>
          <a:p>
            <a:pPr marL="25400" indent="0">
              <a:buNone/>
            </a:pPr>
            <a:r>
              <a:rPr lang="en-US" sz="2800" dirty="0"/>
              <a:t>The oldest grave we found so far was from the beginning of 18 century  (1720s), but we may find even earlier graves.  You can find cemetery reports at Bessarabia SIG website / Cemetery section with many details, photographs.  Every report also includes a link to list of Unknown graves!  Please look at those.</a:t>
            </a:r>
          </a:p>
          <a:p>
            <a:pPr marL="25400" indent="0">
              <a:buNone/>
            </a:pPr>
            <a:endParaRPr lang="en-US" sz="2800" dirty="0"/>
          </a:p>
          <a:p>
            <a:pPr marL="25400" indent="0">
              <a:buNone/>
            </a:pPr>
            <a:r>
              <a:rPr lang="en-US" sz="2800" dirty="0"/>
              <a:t>We believe that many of Jewish cemeteries should be protected by the state – the Republic of Moldova as Cultural Heritage sites.</a:t>
            </a:r>
          </a:p>
          <a:p>
            <a:pPr marL="25400" indent="0">
              <a:buNone/>
            </a:pPr>
            <a:endParaRPr lang="en-US" dirty="0"/>
          </a:p>
        </p:txBody>
      </p:sp>
    </p:spTree>
    <p:extLst>
      <p:ext uri="{BB962C8B-B14F-4D97-AF65-F5344CB8AC3E}">
        <p14:creationId xmlns:p14="http://schemas.microsoft.com/office/powerpoint/2010/main" val="3292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260723" y="921069"/>
            <a:ext cx="9404723" cy="1207982"/>
          </a:xfrm>
        </p:spPr>
        <p:txBody>
          <a:bodyPr/>
          <a:lstStyle/>
          <a:p>
            <a:pPr algn="ctr"/>
            <a:r>
              <a:rPr lang="en-US" sz="3600" b="1" dirty="0"/>
              <a:t>Difficulties working at the cemeteries</a:t>
            </a:r>
            <a:r>
              <a:rPr lang="en-US" b="1" dirty="0"/>
              <a:t> </a:t>
            </a:r>
            <a:br>
              <a:rPr lang="ru-RU" dirty="0"/>
            </a:br>
            <a:endParaRPr lang="ru-RU" dirty="0"/>
          </a:p>
        </p:txBody>
      </p:sp>
      <p:sp>
        <p:nvSpPr>
          <p:cNvPr id="8" name="Объект 2"/>
          <p:cNvSpPr txBox="1">
            <a:spLocks/>
          </p:cNvSpPr>
          <p:nvPr/>
        </p:nvSpPr>
        <p:spPr>
          <a:xfrm>
            <a:off x="209550" y="2647272"/>
            <a:ext cx="3705669" cy="343962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5400" indent="0">
              <a:buNone/>
            </a:pPr>
            <a:r>
              <a:rPr lang="en-US" sz="2000" dirty="0"/>
              <a:t>The first cemetery we started working was in the city of </a:t>
            </a:r>
            <a:r>
              <a:rPr lang="en-US" sz="2000" b="1" dirty="0"/>
              <a:t>Bendery</a:t>
            </a:r>
            <a:r>
              <a:rPr lang="en-US" sz="2000" dirty="0"/>
              <a:t>. Of the instruments at first was only a camera, but later the reality forced to carry with us a machete or ax.  The shooting began in the fall of 2012 and took a huge amount of time.</a:t>
            </a:r>
            <a:endParaRPr lang="ru-RU" sz="2000"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219" y="2129051"/>
            <a:ext cx="5019231" cy="3764423"/>
          </a:xfrm>
          <a:prstGeom prst="rect">
            <a:avLst/>
          </a:prstGeom>
        </p:spPr>
      </p:pic>
    </p:spTree>
    <p:extLst>
      <p:ext uri="{BB962C8B-B14F-4D97-AF65-F5344CB8AC3E}">
        <p14:creationId xmlns:p14="http://schemas.microsoft.com/office/powerpoint/2010/main" val="147337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txBox="1">
            <a:spLocks/>
          </p:cNvSpPr>
          <p:nvPr/>
        </p:nvSpPr>
        <p:spPr>
          <a:xfrm>
            <a:off x="0" y="900752"/>
            <a:ext cx="5172502" cy="317992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5400" indent="0">
              <a:buNone/>
            </a:pPr>
            <a:r>
              <a:rPr lang="en-US" sz="2400" dirty="0"/>
              <a:t>Often cemeteries have to be searched for a long time, including asking the local residents. Sometimes we do not find the cemetery since it was destroyed by plowing, </a:t>
            </a:r>
            <a:r>
              <a:rPr lang="en-US" sz="2000" dirty="0"/>
              <a:t>and the stones are dismantled for construction material, as for example, in </a:t>
            </a:r>
            <a:r>
              <a:rPr lang="en-US" sz="2000" dirty="0" err="1"/>
              <a:t>Sarata</a:t>
            </a:r>
            <a:r>
              <a:rPr lang="en-US" sz="2000" dirty="0"/>
              <a:t>, Odessa Oblast.</a:t>
            </a:r>
            <a:endParaRPr lang="en-US" dirty="0"/>
          </a:p>
        </p:txBody>
      </p:sp>
      <p:pic>
        <p:nvPicPr>
          <p:cNvPr id="7" name="Picture 1" descr="C:\Users\User\AppData\Local\Microsoft\Windows\INetCache\Content.Word\20170326_1212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2376" y="1406148"/>
            <a:ext cx="3762461" cy="2522539"/>
          </a:xfrm>
          <a:prstGeom prst="rect">
            <a:avLst/>
          </a:prstGeom>
          <a:noFill/>
          <a:ln>
            <a:noFill/>
          </a:ln>
        </p:spPr>
      </p:pic>
      <p:pic>
        <p:nvPicPr>
          <p:cNvPr id="8" name="Рисунок 7" descr="20170326_12213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21" y="4558352"/>
            <a:ext cx="3889612" cy="1976595"/>
          </a:xfrm>
          <a:prstGeom prst="rect">
            <a:avLst/>
          </a:prstGeom>
          <a:noFill/>
          <a:ln>
            <a:noFill/>
          </a:ln>
        </p:spPr>
      </p:pic>
      <p:pic>
        <p:nvPicPr>
          <p:cNvPr id="9" name="Рисунок 8" descr="20170326_122146(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371" y="3990999"/>
            <a:ext cx="4480466" cy="2522539"/>
          </a:xfrm>
          <a:prstGeom prst="rect">
            <a:avLst/>
          </a:prstGeom>
          <a:noFill/>
          <a:ln>
            <a:noFill/>
          </a:ln>
        </p:spPr>
      </p:pic>
    </p:spTree>
    <p:extLst>
      <p:ext uri="{BB962C8B-B14F-4D97-AF65-F5344CB8AC3E}">
        <p14:creationId xmlns:p14="http://schemas.microsoft.com/office/powerpoint/2010/main" val="240272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0" y="1194274"/>
            <a:ext cx="4339988" cy="165810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5400" indent="0">
              <a:buNone/>
            </a:pPr>
            <a:r>
              <a:rPr lang="en-US" dirty="0" err="1"/>
              <a:t>Chinisheutsi</a:t>
            </a:r>
            <a:r>
              <a:rPr lang="en-US" dirty="0"/>
              <a:t> Jewish cemetery- a new discovery</a:t>
            </a:r>
            <a:endParaRPr lang="ru-RU" dirty="0"/>
          </a:p>
          <a:p>
            <a:endParaRPr lang="ru-RU" dirty="0"/>
          </a:p>
        </p:txBody>
      </p:sp>
      <p:pic>
        <p:nvPicPr>
          <p:cNvPr id="8" name="Picture 2" descr="C:\Users\User\AppData\Local\Microsoft\Windows\INetCache\Content.Word\DSC_02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2298" y="1194274"/>
            <a:ext cx="3857045" cy="2595395"/>
          </a:xfrm>
          <a:prstGeom prst="rect">
            <a:avLst/>
          </a:prstGeom>
          <a:noFill/>
          <a:ln>
            <a:noFill/>
          </a:ln>
        </p:spPr>
      </p:pic>
      <p:pic>
        <p:nvPicPr>
          <p:cNvPr id="9" name="Рисунок 8" descr="2015-06-25 18.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01704"/>
            <a:ext cx="8963228" cy="2354130"/>
          </a:xfrm>
          <a:prstGeom prst="rect">
            <a:avLst/>
          </a:prstGeom>
          <a:noFill/>
          <a:ln>
            <a:noFill/>
          </a:ln>
        </p:spPr>
      </p:pic>
    </p:spTree>
    <p:extLst>
      <p:ext uri="{BB962C8B-B14F-4D97-AF65-F5344CB8AC3E}">
        <p14:creationId xmlns:p14="http://schemas.microsoft.com/office/powerpoint/2010/main" val="425281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0694" y="1834654"/>
            <a:ext cx="3248667" cy="4524315"/>
          </a:xfrm>
          <a:prstGeom prst="rect">
            <a:avLst/>
          </a:prstGeom>
        </p:spPr>
        <p:txBody>
          <a:bodyPr wrap="square">
            <a:spAutoFit/>
          </a:bodyPr>
          <a:lstStyle/>
          <a:p>
            <a:r>
              <a:rPr lang="en-US" sz="1800" dirty="0"/>
              <a:t>On a map of </a:t>
            </a:r>
            <a:r>
              <a:rPr lang="en-US" sz="1800" b="1" dirty="0" err="1"/>
              <a:t>Brichany</a:t>
            </a:r>
            <a:r>
              <a:rPr lang="en-US" sz="1800" b="1" dirty="0"/>
              <a:t> cemetery</a:t>
            </a:r>
            <a:r>
              <a:rPr lang="en-US" sz="1800" dirty="0"/>
              <a:t>,  a red part on the right side, a section there was impossible to get to the stones.  We started clearing path project.  That required to purchase tools (chainsaw, ax, etc.) for the work, which will be used in many other cemeteries in the future.   Half of the work was done in </a:t>
            </a:r>
            <a:r>
              <a:rPr lang="en-US" sz="1800" dirty="0" err="1"/>
              <a:t>Brichany</a:t>
            </a:r>
            <a:r>
              <a:rPr lang="en-US" sz="1800" dirty="0"/>
              <a:t> now, and as a result we estimating that will have images of about 1,500 graves, we could not film before.</a:t>
            </a:r>
            <a:endParaRPr lang="ru-RU" sz="1800" dirty="0"/>
          </a:p>
        </p:txBody>
      </p:sp>
      <p:pic>
        <p:nvPicPr>
          <p:cNvPr id="8" name="Рисунок 7" descr="бричаны"/>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415" y="2523722"/>
            <a:ext cx="5386585" cy="3902931"/>
          </a:xfrm>
          <a:prstGeom prst="rect">
            <a:avLst/>
          </a:prstGeom>
          <a:noFill/>
          <a:ln>
            <a:noFill/>
          </a:ln>
        </p:spPr>
      </p:pic>
      <p:sp>
        <p:nvSpPr>
          <p:cNvPr id="3" name="TextBox 2">
            <a:extLst>
              <a:ext uri="{FF2B5EF4-FFF2-40B4-BE49-F238E27FC236}">
                <a16:creationId xmlns:a16="http://schemas.microsoft.com/office/drawing/2014/main" id="{BC26A75F-5B09-4EF8-85C2-0B74AA3A183F}"/>
              </a:ext>
            </a:extLst>
          </p:cNvPr>
          <p:cNvSpPr txBox="1"/>
          <p:nvPr/>
        </p:nvSpPr>
        <p:spPr>
          <a:xfrm>
            <a:off x="464025" y="1064525"/>
            <a:ext cx="7779224" cy="461665"/>
          </a:xfrm>
          <a:prstGeom prst="rect">
            <a:avLst/>
          </a:prstGeom>
          <a:noFill/>
        </p:spPr>
        <p:txBody>
          <a:bodyPr wrap="square" rtlCol="0">
            <a:spAutoFit/>
          </a:bodyPr>
          <a:lstStyle/>
          <a:p>
            <a:r>
              <a:rPr lang="en-US" sz="2400" b="1" dirty="0"/>
              <a:t>Clearing paths, cleaning cemetery projects</a:t>
            </a:r>
            <a:endParaRPr lang="en-US" sz="2400" dirty="0"/>
          </a:p>
        </p:txBody>
      </p:sp>
    </p:spTree>
    <p:extLst>
      <p:ext uri="{BB962C8B-B14F-4D97-AF65-F5344CB8AC3E}">
        <p14:creationId xmlns:p14="http://schemas.microsoft.com/office/powerpoint/2010/main" val="124711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4" descr="C:\Users\YefimLap\Pictures\cem.jpg"/>
          <p:cNvPicPr/>
          <p:nvPr/>
        </p:nvPicPr>
        <p:blipFill>
          <a:blip r:embed="rId2">
            <a:extLst>
              <a:ext uri="{28A0092B-C50C-407E-A947-70E740481C1C}">
                <a14:useLocalDpi xmlns:a14="http://schemas.microsoft.com/office/drawing/2010/main" val="0"/>
              </a:ext>
            </a:extLst>
          </a:blip>
          <a:srcRect/>
          <a:stretch>
            <a:fillRect/>
          </a:stretch>
        </p:blipFill>
        <p:spPr bwMode="auto">
          <a:xfrm>
            <a:off x="436723" y="1333872"/>
            <a:ext cx="7868874" cy="4420158"/>
          </a:xfrm>
          <a:prstGeom prst="rect">
            <a:avLst/>
          </a:prstGeom>
          <a:noFill/>
          <a:ln>
            <a:noFill/>
          </a:ln>
        </p:spPr>
      </p:pic>
    </p:spTree>
    <p:extLst>
      <p:ext uri="{BB962C8B-B14F-4D97-AF65-F5344CB8AC3E}">
        <p14:creationId xmlns:p14="http://schemas.microsoft.com/office/powerpoint/2010/main" val="377338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txBox="1">
            <a:spLocks/>
          </p:cNvSpPr>
          <p:nvPr/>
        </p:nvSpPr>
        <p:spPr>
          <a:xfrm>
            <a:off x="0" y="1237786"/>
            <a:ext cx="2777312" cy="160577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5400" indent="0">
              <a:buNone/>
            </a:pPr>
            <a:r>
              <a:rPr lang="en-US" sz="2000" dirty="0"/>
              <a:t>Here are several photos from </a:t>
            </a:r>
            <a:r>
              <a:rPr lang="en-US" sz="2000" dirty="0" err="1"/>
              <a:t>Brichany</a:t>
            </a:r>
            <a:r>
              <a:rPr lang="en-US" sz="2000" dirty="0"/>
              <a:t> project  (May of 2018)</a:t>
            </a:r>
            <a:endParaRPr lang="ru-RU" sz="2000" dirty="0"/>
          </a:p>
          <a:p>
            <a:endParaRPr lang="ru-RU" sz="2000" dirty="0"/>
          </a:p>
        </p:txBody>
      </p:sp>
      <p:pic>
        <p:nvPicPr>
          <p:cNvPr id="7" name="Picture 21" descr="IMG_20180521_14543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8224" y="888783"/>
            <a:ext cx="2881630" cy="1616075"/>
          </a:xfrm>
          <a:prstGeom prst="rect">
            <a:avLst/>
          </a:prstGeom>
          <a:noFill/>
          <a:ln>
            <a:noFill/>
          </a:ln>
        </p:spPr>
      </p:pic>
      <p:pic>
        <p:nvPicPr>
          <p:cNvPr id="8" name="Рисунок 7" descr="C:\Users\User\AppData\Local\Microsoft\Windows\INetCache\Content.Word\IMG_20180521_1454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450" y="1064140"/>
            <a:ext cx="2406340" cy="1352583"/>
          </a:xfrm>
          <a:prstGeom prst="rect">
            <a:avLst/>
          </a:prstGeom>
          <a:noFill/>
          <a:ln>
            <a:noFill/>
          </a:ln>
        </p:spPr>
      </p:pic>
      <p:pic>
        <p:nvPicPr>
          <p:cNvPr id="9" name="Picture 20" descr="DSC_053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792" y="2639554"/>
            <a:ext cx="2891790" cy="1934845"/>
          </a:xfrm>
          <a:prstGeom prst="rect">
            <a:avLst/>
          </a:prstGeom>
          <a:noFill/>
          <a:ln>
            <a:noFill/>
          </a:ln>
        </p:spPr>
      </p:pic>
      <p:pic>
        <p:nvPicPr>
          <p:cNvPr id="10" name="Рисунок 9" descr="C:\Users\User\AppData\Local\Microsoft\Windows\INetCache\Content.Word\DSC_074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450" y="2921620"/>
            <a:ext cx="2378630" cy="1591004"/>
          </a:xfrm>
          <a:prstGeom prst="rect">
            <a:avLst/>
          </a:prstGeom>
          <a:noFill/>
          <a:ln>
            <a:noFill/>
          </a:ln>
        </p:spPr>
      </p:pic>
      <p:pic>
        <p:nvPicPr>
          <p:cNvPr id="11" name="Picture 13" descr="DSC_084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869" y="2639554"/>
            <a:ext cx="2924175" cy="1956435"/>
          </a:xfrm>
          <a:prstGeom prst="rect">
            <a:avLst/>
          </a:prstGeom>
          <a:noFill/>
          <a:ln>
            <a:noFill/>
          </a:ln>
        </p:spPr>
      </p:pic>
      <p:pic>
        <p:nvPicPr>
          <p:cNvPr id="12" name="Рисунок 11" descr="C:\Users\User\AppData\Local\Microsoft\Windows\INetCache\Content.Word\DSC_084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920" y="4710736"/>
            <a:ext cx="2886075" cy="1658204"/>
          </a:xfrm>
          <a:prstGeom prst="rect">
            <a:avLst/>
          </a:prstGeom>
          <a:noFill/>
          <a:ln>
            <a:noFill/>
          </a:ln>
        </p:spPr>
      </p:pic>
      <p:pic>
        <p:nvPicPr>
          <p:cNvPr id="13" name="Picture 12" descr="IMG_20180521_14382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0496" y="4709095"/>
            <a:ext cx="2937086" cy="1647099"/>
          </a:xfrm>
          <a:prstGeom prst="rect">
            <a:avLst/>
          </a:prstGeom>
          <a:noFill/>
          <a:ln>
            <a:noFill/>
          </a:ln>
        </p:spPr>
      </p:pic>
      <p:pic>
        <p:nvPicPr>
          <p:cNvPr id="14" name="Рисунок 13" descr="C:\Users\User\AppData\Local\Microsoft\Windows\INetCache\Content.Word\DSC_111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8450" y="4684474"/>
            <a:ext cx="2495550" cy="1672590"/>
          </a:xfrm>
          <a:prstGeom prst="rect">
            <a:avLst/>
          </a:prstGeom>
          <a:noFill/>
          <a:ln>
            <a:noFill/>
          </a:ln>
        </p:spPr>
      </p:pic>
    </p:spTree>
    <p:extLst>
      <p:ext uri="{BB962C8B-B14F-4D97-AF65-F5344CB8AC3E}">
        <p14:creationId xmlns:p14="http://schemas.microsoft.com/office/powerpoint/2010/main" val="135463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3" name="TextBox 2"/>
          <p:cNvSpPr txBox="1"/>
          <p:nvPr/>
        </p:nvSpPr>
        <p:spPr>
          <a:xfrm>
            <a:off x="0" y="1276815"/>
            <a:ext cx="8534399" cy="707886"/>
          </a:xfrm>
          <a:prstGeom prst="rect">
            <a:avLst/>
          </a:prstGeom>
          <a:noFill/>
        </p:spPr>
        <p:txBody>
          <a:bodyPr wrap="square" rtlCol="0">
            <a:spAutoFit/>
          </a:bodyPr>
          <a:lstStyle/>
          <a:p>
            <a:r>
              <a:rPr lang="en-US" sz="4000" b="1" dirty="0"/>
              <a:t>The Republic of Moldova</a:t>
            </a:r>
            <a:endParaRPr lang="ru-RU" sz="4000" b="1" dirty="0">
              <a:ln w="0"/>
              <a:solidFill>
                <a:schemeClr val="accent1"/>
              </a:solidFill>
              <a:effectLst>
                <a:outerShdw blurRad="38100" dist="25400" dir="5400000" algn="ctr" rotWithShape="0">
                  <a:srgbClr val="6E747A">
                    <a:alpha val="43000"/>
                  </a:srgbClr>
                </a:outerShdw>
              </a:effectLst>
            </a:endParaRPr>
          </a:p>
        </p:txBody>
      </p:sp>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257" y="2128493"/>
            <a:ext cx="5578248" cy="39206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0" y="1032581"/>
            <a:ext cx="9144000" cy="796220"/>
          </a:xfrm>
        </p:spPr>
        <p:txBody>
          <a:bodyPr/>
          <a:lstStyle/>
          <a:p>
            <a:pPr algn="ctr"/>
            <a:r>
              <a:rPr lang="en-US" sz="3600" b="1" dirty="0"/>
              <a:t>Future projects</a:t>
            </a:r>
            <a:br>
              <a:rPr lang="ru-RU" dirty="0"/>
            </a:br>
            <a:endParaRPr lang="ru-RU" dirty="0"/>
          </a:p>
        </p:txBody>
      </p:sp>
      <p:sp>
        <p:nvSpPr>
          <p:cNvPr id="12" name="Объект 2"/>
          <p:cNvSpPr txBox="1">
            <a:spLocks/>
          </p:cNvSpPr>
          <p:nvPr/>
        </p:nvSpPr>
        <p:spPr>
          <a:xfrm>
            <a:off x="323386" y="1719618"/>
            <a:ext cx="8430322" cy="49042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sz="2000" dirty="0"/>
              <a:t>1. Capture cemeteries that have not been filmed yet. These are such as </a:t>
            </a:r>
            <a:r>
              <a:rPr lang="en-US" sz="2000" dirty="0" err="1"/>
              <a:t>Zguritsa</a:t>
            </a:r>
            <a:r>
              <a:rPr lang="en-US" sz="2000" dirty="0"/>
              <a:t>, </a:t>
            </a:r>
            <a:r>
              <a:rPr lang="en-US" sz="2000" dirty="0" err="1"/>
              <a:t>Nisporeny</a:t>
            </a:r>
            <a:r>
              <a:rPr lang="en-US" sz="2000" dirty="0"/>
              <a:t>, 2 cemeteries in </a:t>
            </a:r>
            <a:r>
              <a:rPr lang="en-US" sz="2000" dirty="0" err="1"/>
              <a:t>Klishkivtsy</a:t>
            </a:r>
            <a:r>
              <a:rPr lang="en-US" sz="2000" dirty="0"/>
              <a:t>, Reni and several others.</a:t>
            </a:r>
            <a:endParaRPr lang="ru-RU" sz="2000" dirty="0"/>
          </a:p>
          <a:p>
            <a:r>
              <a:rPr lang="en-US" sz="2000" dirty="0"/>
              <a:t>2. Cemeteries that were photographed, indexed long time ago, likely only partially - we need to go back to those. There are eight such cemeteries: </a:t>
            </a:r>
            <a:r>
              <a:rPr lang="en-US" sz="2000" dirty="0" err="1"/>
              <a:t>Calarash</a:t>
            </a:r>
            <a:r>
              <a:rPr lang="en-US" sz="2000" dirty="0"/>
              <a:t>, </a:t>
            </a:r>
            <a:r>
              <a:rPr lang="en-US" sz="2000" dirty="0" err="1"/>
              <a:t>Teleneshty</a:t>
            </a:r>
            <a:r>
              <a:rPr lang="en-US" sz="2000" dirty="0"/>
              <a:t> (old), </a:t>
            </a:r>
            <a:r>
              <a:rPr lang="en-US" sz="2000" dirty="0" err="1"/>
              <a:t>Khotin</a:t>
            </a:r>
            <a:r>
              <a:rPr lang="en-US" sz="2000" dirty="0"/>
              <a:t>, </a:t>
            </a:r>
            <a:r>
              <a:rPr lang="en-US" sz="2000" dirty="0" err="1"/>
              <a:t>Orgeev</a:t>
            </a:r>
            <a:r>
              <a:rPr lang="en-US" sz="2000" dirty="0"/>
              <a:t>, </a:t>
            </a:r>
            <a:r>
              <a:rPr lang="en-US" sz="2000" dirty="0" err="1"/>
              <a:t>Secureny</a:t>
            </a:r>
            <a:r>
              <a:rPr lang="en-US" sz="2000" dirty="0"/>
              <a:t>, </a:t>
            </a:r>
            <a:r>
              <a:rPr lang="en-US" sz="2000" dirty="0" err="1"/>
              <a:t>Tarutino</a:t>
            </a:r>
            <a:r>
              <a:rPr lang="en-US" sz="2000" dirty="0"/>
              <a:t>, </a:t>
            </a:r>
            <a:r>
              <a:rPr lang="en-US" sz="2000" dirty="0" err="1"/>
              <a:t>Yedintsy</a:t>
            </a:r>
            <a:r>
              <a:rPr lang="en-US" sz="2000" dirty="0"/>
              <a:t> and </a:t>
            </a:r>
            <a:r>
              <a:rPr lang="en-US" sz="2000" dirty="0" err="1"/>
              <a:t>Kiliya</a:t>
            </a:r>
            <a:r>
              <a:rPr lang="en-US" sz="2000" dirty="0"/>
              <a:t>.  </a:t>
            </a:r>
            <a:r>
              <a:rPr lang="en-US" sz="2000" dirty="0" err="1"/>
              <a:t>Kiliya</a:t>
            </a:r>
            <a:r>
              <a:rPr lang="en-US" sz="2000" dirty="0"/>
              <a:t> was already re-visited. </a:t>
            </a:r>
            <a:endParaRPr lang="ru-RU" sz="2000" dirty="0"/>
          </a:p>
          <a:p>
            <a:r>
              <a:rPr lang="en-US" sz="2000" dirty="0"/>
              <a:t>3. Cemeteries are completely destroyed! People still may have some memories of their loved ones buried there.  We need this information to for such cemeteries.  Information will be submitted to JOWBR.  It is also necessary to interview local residents in order to obtain additional information or photos from them.  Example: </a:t>
            </a:r>
            <a:r>
              <a:rPr lang="en-US" sz="2000" dirty="0" err="1"/>
              <a:t>Kaushany</a:t>
            </a:r>
            <a:r>
              <a:rPr lang="en-US" sz="2000" dirty="0"/>
              <a:t>.  There will be at least 50-60 burial records which soon will go to JOWBR.  It will include information from Death records for that town..</a:t>
            </a:r>
          </a:p>
          <a:p>
            <a:endParaRPr lang="ru-RU" sz="1400" dirty="0"/>
          </a:p>
        </p:txBody>
      </p:sp>
    </p:spTree>
    <p:extLst>
      <p:ext uri="{BB962C8B-B14F-4D97-AF65-F5344CB8AC3E}">
        <p14:creationId xmlns:p14="http://schemas.microsoft.com/office/powerpoint/2010/main" val="216268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5AC27D-7DBD-4903-B629-11389C2A99DE}"/>
              </a:ext>
            </a:extLst>
          </p:cNvPr>
          <p:cNvSpPr>
            <a:spLocks noGrp="1"/>
          </p:cNvSpPr>
          <p:nvPr>
            <p:ph type="body" idx="1"/>
          </p:nvPr>
        </p:nvSpPr>
        <p:spPr>
          <a:xfrm>
            <a:off x="477672" y="1974094"/>
            <a:ext cx="8352429" cy="6214563"/>
          </a:xfrm>
        </p:spPr>
        <p:txBody>
          <a:bodyPr/>
          <a:lstStyle/>
          <a:p>
            <a:r>
              <a:rPr lang="en-US" sz="2000" dirty="0"/>
              <a:t>4. Continue the search for cemeteries that are not indicated anywhere. It can be quite small, such as found in </a:t>
            </a:r>
            <a:r>
              <a:rPr lang="en-US" sz="2000" dirty="0" err="1"/>
              <a:t>Chinisheutsy</a:t>
            </a:r>
            <a:r>
              <a:rPr lang="en-US" sz="2000" dirty="0"/>
              <a:t>, or possible a Jewish sections on Christian cemetery.</a:t>
            </a:r>
            <a:br>
              <a:rPr lang="en-US" sz="2000" dirty="0"/>
            </a:br>
            <a:r>
              <a:rPr lang="en-US" sz="2000" dirty="0"/>
              <a:t>Jewish cemeteries in Moldova are a kind of open-air museums. Therefore, ideally it is desirable to completely restore the cemeteries. Carry out a full clearance, refurbish with a strong fence, pick up fallen gravestones and annually monitor their cleanliness.</a:t>
            </a:r>
            <a:endParaRPr lang="ru-RU" sz="2000" dirty="0"/>
          </a:p>
          <a:p>
            <a:pPr marL="25400" indent="0">
              <a:buNone/>
            </a:pPr>
            <a:r>
              <a:rPr lang="en-US" sz="2000" dirty="0"/>
              <a:t>It is necessary to carry out such work as quickly as possible since time does not work for us and does not spare monuments. Some inscriptions on the graves can be read today, and tomorrow it will be too late.</a:t>
            </a:r>
          </a:p>
          <a:p>
            <a:pPr marL="25400" indent="0">
              <a:buNone/>
            </a:pPr>
            <a:endParaRPr lang="ru-RU" sz="2000" dirty="0"/>
          </a:p>
          <a:p>
            <a:r>
              <a:rPr lang="en-US" sz="2000" dirty="0"/>
              <a:t>5. Clearing paths, cleaning projects  (see above).</a:t>
            </a:r>
          </a:p>
        </p:txBody>
      </p:sp>
      <p:sp>
        <p:nvSpPr>
          <p:cNvPr id="4" name="Заголовок 1">
            <a:extLst>
              <a:ext uri="{FF2B5EF4-FFF2-40B4-BE49-F238E27FC236}">
                <a16:creationId xmlns:a16="http://schemas.microsoft.com/office/drawing/2014/main" id="{EBCFE217-9F6B-4D83-9ADE-EB88D1F663AB}"/>
              </a:ext>
            </a:extLst>
          </p:cNvPr>
          <p:cNvSpPr txBox="1">
            <a:spLocks/>
          </p:cNvSpPr>
          <p:nvPr/>
        </p:nvSpPr>
        <p:spPr>
          <a:xfrm>
            <a:off x="0" y="1032581"/>
            <a:ext cx="9144000" cy="7962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r>
              <a:rPr lang="en-US" sz="3600" b="1"/>
              <a:t>Future projects</a:t>
            </a:r>
            <a:br>
              <a:rPr lang="ru-RU"/>
            </a:br>
            <a:endParaRPr lang="ru-RU" dirty="0"/>
          </a:p>
        </p:txBody>
      </p:sp>
    </p:spTree>
    <p:extLst>
      <p:ext uri="{BB962C8B-B14F-4D97-AF65-F5344CB8AC3E}">
        <p14:creationId xmlns:p14="http://schemas.microsoft.com/office/powerpoint/2010/main" val="249972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45625" y="965674"/>
            <a:ext cx="9404723" cy="1400530"/>
          </a:xfrm>
        </p:spPr>
        <p:txBody>
          <a:bodyPr/>
          <a:lstStyle/>
          <a:p>
            <a:pPr algn="ctr"/>
            <a:r>
              <a:rPr lang="en-US" sz="3600" b="1" dirty="0"/>
              <a:t>How you can help?</a:t>
            </a:r>
            <a:endParaRPr lang="ru-RU" sz="3600" dirty="0"/>
          </a:p>
        </p:txBody>
      </p:sp>
      <p:sp>
        <p:nvSpPr>
          <p:cNvPr id="6" name="Объект 2"/>
          <p:cNvSpPr txBox="1">
            <a:spLocks/>
          </p:cNvSpPr>
          <p:nvPr/>
        </p:nvSpPr>
        <p:spPr>
          <a:xfrm>
            <a:off x="-38599" y="1692322"/>
            <a:ext cx="8881638" cy="473577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5400" indent="0">
              <a:buNone/>
            </a:pPr>
            <a:r>
              <a:rPr lang="en-US" sz="2400" dirty="0"/>
              <a:t>There are several volunteering jobs at the cemetery projects: lead a project, manage all aspects of a project, including writing the cemetery report; translate the writings from Russian or/and from Hebrew.  Also, we need your donations to make the projects happen, that includes photographing, in some projects cleaning, clearing paths, etc.  </a:t>
            </a:r>
          </a:p>
          <a:p>
            <a:pPr marL="25400" indent="0">
              <a:buNone/>
            </a:pPr>
            <a:r>
              <a:rPr lang="en-US" sz="2400" dirty="0"/>
              <a:t>If you have information about cemeteries which are not on our inventory list, please let us know.  There are some of our members who photographed all the graves from a small cemetery, and we appreciate such gifts very much.</a:t>
            </a:r>
            <a:endParaRPr lang="ru-RU" sz="2400" dirty="0"/>
          </a:p>
          <a:p>
            <a:endParaRPr lang="ru-RU" sz="2400" dirty="0"/>
          </a:p>
        </p:txBody>
      </p:sp>
    </p:spTree>
    <p:extLst>
      <p:ext uri="{BB962C8B-B14F-4D97-AF65-F5344CB8AC3E}">
        <p14:creationId xmlns:p14="http://schemas.microsoft.com/office/powerpoint/2010/main" val="130395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1FEE40-5524-4416-B865-F051868982E5}"/>
              </a:ext>
            </a:extLst>
          </p:cNvPr>
          <p:cNvSpPr>
            <a:spLocks noGrp="1"/>
          </p:cNvSpPr>
          <p:nvPr>
            <p:ph type="body" idx="1"/>
          </p:nvPr>
        </p:nvSpPr>
        <p:spPr>
          <a:xfrm>
            <a:off x="781050" y="1637731"/>
            <a:ext cx="7898926" cy="4553518"/>
          </a:xfrm>
        </p:spPr>
        <p:txBody>
          <a:bodyPr/>
          <a:lstStyle/>
          <a:p>
            <a:pPr marL="25400" indent="0" algn="ctr">
              <a:buNone/>
            </a:pPr>
            <a:endParaRPr lang="en-US" dirty="0"/>
          </a:p>
          <a:p>
            <a:pPr marL="25400" indent="0" algn="ctr">
              <a:buNone/>
            </a:pPr>
            <a:endParaRPr lang="en-US" dirty="0"/>
          </a:p>
          <a:p>
            <a:pPr marL="25400" indent="0" algn="ctr">
              <a:buNone/>
            </a:pPr>
            <a:endParaRPr lang="en-US" dirty="0"/>
          </a:p>
          <a:p>
            <a:pPr marL="25400" indent="0" algn="ctr">
              <a:buNone/>
            </a:pPr>
            <a:r>
              <a:rPr lang="en-US" dirty="0"/>
              <a:t>Questions ?</a:t>
            </a:r>
          </a:p>
        </p:txBody>
      </p:sp>
    </p:spTree>
    <p:extLst>
      <p:ext uri="{BB962C8B-B14F-4D97-AF65-F5344CB8AC3E}">
        <p14:creationId xmlns:p14="http://schemas.microsoft.com/office/powerpoint/2010/main" val="124231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7" name="Заголовок 1"/>
          <p:cNvSpPr>
            <a:spLocks noGrp="1"/>
          </p:cNvSpPr>
          <p:nvPr>
            <p:ph type="title"/>
          </p:nvPr>
        </p:nvSpPr>
        <p:spPr>
          <a:xfrm>
            <a:off x="110853" y="1092820"/>
            <a:ext cx="3881284" cy="3534936"/>
          </a:xfrm>
        </p:spPr>
        <p:txBody>
          <a:bodyPr/>
          <a:lstStyle/>
          <a:p>
            <a:r>
              <a:rPr lang="en-US" sz="1800" dirty="0"/>
              <a:t>Bessarabia:</a:t>
            </a:r>
            <a:br>
              <a:rPr lang="ru-RU" sz="1800" dirty="0"/>
            </a:br>
            <a:r>
              <a:rPr lang="en-US" sz="1800" dirty="0"/>
              <a:t>- being part of Moldovan principality</a:t>
            </a:r>
            <a:br>
              <a:rPr lang="en-US" sz="1800" dirty="0"/>
            </a:br>
            <a:r>
              <a:rPr lang="en-US" sz="1800" dirty="0"/>
              <a:t>- was part of the Russian Empire as Bessarabia Governorate from 1812 until 1918</a:t>
            </a:r>
            <a:br>
              <a:rPr lang="en-US" sz="1800" dirty="0"/>
            </a:br>
            <a:endParaRPr lang="ru-RU" sz="1800" dirty="0"/>
          </a:p>
        </p:txBody>
      </p:sp>
      <p:pic>
        <p:nvPicPr>
          <p:cNvPr id="8"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30" y="3838715"/>
            <a:ext cx="3261130" cy="2294458"/>
          </a:xfrm>
          <a:prstGeom prst="rect">
            <a:avLst/>
          </a:prstGeom>
          <a:noFill/>
          <a:ln>
            <a:noFill/>
          </a:ln>
        </p:spPr>
      </p:pic>
      <p:pic>
        <p:nvPicPr>
          <p:cNvPr id="9" name="Объект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639" y="1092820"/>
            <a:ext cx="4154818" cy="5264536"/>
          </a:xfrm>
          <a:prstGeom prst="rect">
            <a:avLst/>
          </a:prstGeom>
          <a:noFill/>
          <a:ln>
            <a:noFill/>
          </a:ln>
        </p:spPr>
      </p:pic>
    </p:spTree>
    <p:extLst>
      <p:ext uri="{BB962C8B-B14F-4D97-AF65-F5344CB8AC3E}">
        <p14:creationId xmlns:p14="http://schemas.microsoft.com/office/powerpoint/2010/main" val="106209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5" name="Заголовок 1"/>
          <p:cNvSpPr>
            <a:spLocks noGrp="1"/>
          </p:cNvSpPr>
          <p:nvPr>
            <p:ph type="title"/>
          </p:nvPr>
        </p:nvSpPr>
        <p:spPr>
          <a:xfrm>
            <a:off x="-37706" y="2417735"/>
            <a:ext cx="3881284" cy="2860949"/>
          </a:xfrm>
        </p:spPr>
        <p:txBody>
          <a:bodyPr/>
          <a:lstStyle/>
          <a:p>
            <a:r>
              <a:rPr lang="en-US" sz="1800" dirty="0"/>
              <a:t>Bessarabia:</a:t>
            </a:r>
            <a:br>
              <a:rPr lang="ru-RU" sz="1800" dirty="0"/>
            </a:br>
            <a:r>
              <a:rPr lang="en-US" sz="1800" dirty="0"/>
              <a:t>- later part of The Kingdom of Romania </a:t>
            </a:r>
            <a:br>
              <a:rPr lang="en-US" sz="1800" dirty="0"/>
            </a:br>
            <a:r>
              <a:rPr lang="en-US" sz="1800" dirty="0"/>
              <a:t>- some territories that are part of Ukraine today, and also in </a:t>
            </a:r>
            <a:r>
              <a:rPr lang="en-US" sz="1800" dirty="0" err="1"/>
              <a:t>Transnistria</a:t>
            </a:r>
            <a:endParaRPr lang="ru-RU" sz="1800" dirty="0"/>
          </a:p>
        </p:txBody>
      </p:sp>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578" y="2197911"/>
            <a:ext cx="4897851" cy="3567269"/>
          </a:xfrm>
          <a:prstGeom prst="rect">
            <a:avLst/>
          </a:prstGeom>
          <a:noFill/>
          <a:ln>
            <a:noFill/>
          </a:ln>
        </p:spPr>
      </p:pic>
    </p:spTree>
    <p:extLst>
      <p:ext uri="{BB962C8B-B14F-4D97-AF65-F5344CB8AC3E}">
        <p14:creationId xmlns:p14="http://schemas.microsoft.com/office/powerpoint/2010/main" val="131543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182107" y="1244255"/>
            <a:ext cx="3858981" cy="3606714"/>
          </a:xfrm>
        </p:spPr>
        <p:txBody>
          <a:bodyPr/>
          <a:lstStyle/>
          <a:p>
            <a:r>
              <a:rPr lang="en-US" sz="3200" dirty="0"/>
              <a:t>There are more than 70 Jewish cemeteries found in the territory of Bessarabia and Moldova, including Transnistria</a:t>
            </a:r>
            <a:endParaRPr lang="ru-RU" sz="3200" dirty="0"/>
          </a:p>
        </p:txBody>
      </p:sp>
      <p:pic>
        <p:nvPicPr>
          <p:cNvPr id="9"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522713" y="1984917"/>
            <a:ext cx="4481002" cy="2999678"/>
          </a:xfrm>
          <a:prstGeom prst="rect">
            <a:avLst/>
          </a:prstGeom>
          <a:noFill/>
          <a:ln>
            <a:noFill/>
          </a:ln>
        </p:spPr>
      </p:pic>
      <p:sp>
        <p:nvSpPr>
          <p:cNvPr id="3" name="Прямоугольник 2"/>
          <p:cNvSpPr/>
          <p:nvPr/>
        </p:nvSpPr>
        <p:spPr>
          <a:xfrm>
            <a:off x="306094" y="5248203"/>
            <a:ext cx="4572000" cy="954107"/>
          </a:xfrm>
          <a:prstGeom prst="rect">
            <a:avLst/>
          </a:prstGeom>
        </p:spPr>
        <p:txBody>
          <a:bodyPr>
            <a:spAutoFit/>
          </a:bodyPr>
          <a:lstStyle/>
          <a:p>
            <a:r>
              <a:rPr lang="en-US" dirty="0">
                <a:latin typeface="Times New Roman" panose="02020603050405020304" pitchFamily="18" charset="0"/>
                <a:ea typeface="Calibri" panose="020F0502020204030204" pitchFamily="34" charset="0"/>
              </a:rPr>
              <a:t>Here is the inventory of all cemeteries where Jews were buried (as of March of 2018): </a:t>
            </a:r>
            <a:r>
              <a:rPr lang="en-US"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3"/>
              </a:rPr>
              <a:t>https://www.jewishgen.org/bessarabia/files/cemetery/Inventory201803-March.htm</a:t>
            </a:r>
            <a:endParaRPr lang="ru-RU" dirty="0"/>
          </a:p>
        </p:txBody>
      </p:sp>
    </p:spTree>
    <p:extLst>
      <p:ext uri="{BB962C8B-B14F-4D97-AF65-F5344CB8AC3E}">
        <p14:creationId xmlns:p14="http://schemas.microsoft.com/office/powerpoint/2010/main" val="286740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1021430"/>
            <a:ext cx="9404723" cy="1400530"/>
          </a:xfrm>
        </p:spPr>
        <p:txBody>
          <a:bodyPr/>
          <a:lstStyle/>
          <a:p>
            <a:pPr algn="ctr"/>
            <a:r>
              <a:rPr lang="en-US" b="1" dirty="0"/>
              <a:t>Cemetery conditions</a:t>
            </a:r>
            <a:endParaRPr lang="ru-RU" dirty="0"/>
          </a:p>
        </p:txBody>
      </p:sp>
      <p:sp>
        <p:nvSpPr>
          <p:cNvPr id="2" name="TextBox 1">
            <a:extLst>
              <a:ext uri="{FF2B5EF4-FFF2-40B4-BE49-F238E27FC236}">
                <a16:creationId xmlns:a16="http://schemas.microsoft.com/office/drawing/2014/main" id="{4A64BC86-B096-45D1-AC2E-C0ECE023C864}"/>
              </a:ext>
            </a:extLst>
          </p:cNvPr>
          <p:cNvSpPr txBox="1"/>
          <p:nvPr/>
        </p:nvSpPr>
        <p:spPr>
          <a:xfrm>
            <a:off x="742950" y="2286000"/>
            <a:ext cx="7543800" cy="3046988"/>
          </a:xfrm>
          <a:prstGeom prst="rect">
            <a:avLst/>
          </a:prstGeom>
          <a:noFill/>
        </p:spPr>
        <p:txBody>
          <a:bodyPr wrap="square" rtlCol="0">
            <a:spAutoFit/>
          </a:bodyPr>
          <a:lstStyle/>
          <a:p>
            <a:r>
              <a:rPr lang="en-US" sz="3200" dirty="0"/>
              <a:t>Most of the cemeteries in Bessarabia/ Moldova are in </a:t>
            </a:r>
            <a:r>
              <a:rPr lang="en-US" sz="3200" b="1" dirty="0"/>
              <a:t>a very poor condition</a:t>
            </a:r>
            <a:r>
              <a:rPr lang="en-US" sz="3200" dirty="0"/>
              <a:t>. From all the 77 cemeteries there are only 2, which are in normal condition-- Bendery Jewish Cemetery and Town cemetery “</a:t>
            </a:r>
            <a:r>
              <a:rPr lang="en-US" sz="3200" dirty="0" err="1"/>
              <a:t>Doyna</a:t>
            </a:r>
            <a:r>
              <a:rPr lang="en-US" sz="3200" dirty="0"/>
              <a:t>” with Jewish quarters. </a:t>
            </a:r>
          </a:p>
        </p:txBody>
      </p:sp>
    </p:spTree>
    <p:extLst>
      <p:ext uri="{BB962C8B-B14F-4D97-AF65-F5344CB8AC3E}">
        <p14:creationId xmlns:p14="http://schemas.microsoft.com/office/powerpoint/2010/main" val="51107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961" y="1317440"/>
            <a:ext cx="4759323" cy="3198804"/>
          </a:xfrm>
          <a:prstGeom prst="rect">
            <a:avLst/>
          </a:prstGeom>
          <a:noFill/>
          <a:ln>
            <a:noFill/>
          </a:ln>
        </p:spPr>
      </p:pic>
      <p:pic>
        <p:nvPicPr>
          <p:cNvPr id="9"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28" y="1317440"/>
            <a:ext cx="3036840" cy="4710110"/>
          </a:xfrm>
          <a:prstGeom prst="rect">
            <a:avLst/>
          </a:prstGeom>
          <a:noFill/>
          <a:ln>
            <a:noFill/>
          </a:ln>
        </p:spPr>
      </p:pic>
      <p:sp>
        <p:nvSpPr>
          <p:cNvPr id="12" name="Объект 2"/>
          <p:cNvSpPr txBox="1">
            <a:spLocks/>
          </p:cNvSpPr>
          <p:nvPr/>
        </p:nvSpPr>
        <p:spPr>
          <a:xfrm>
            <a:off x="3892686" y="4516244"/>
            <a:ext cx="4771811" cy="216294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dirty="0"/>
              <a:t>Even in “normal” Bendery cemetery you can find such corners</a:t>
            </a:r>
            <a:endParaRPr lang="ru-RU" dirty="0"/>
          </a:p>
          <a:p>
            <a:endParaRPr lang="ru-RU" dirty="0"/>
          </a:p>
        </p:txBody>
      </p:sp>
    </p:spTree>
    <p:extLst>
      <p:ext uri="{BB962C8B-B14F-4D97-AF65-F5344CB8AC3E}">
        <p14:creationId xmlns:p14="http://schemas.microsoft.com/office/powerpoint/2010/main" val="45817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1021430"/>
            <a:ext cx="9404723" cy="1400530"/>
          </a:xfrm>
        </p:spPr>
        <p:txBody>
          <a:bodyPr/>
          <a:lstStyle/>
          <a:p>
            <a:pPr algn="ctr"/>
            <a:r>
              <a:rPr lang="en-US" b="1" dirty="0"/>
              <a:t>Cemetery conditions</a:t>
            </a:r>
            <a:endParaRPr lang="ru-RU" dirty="0"/>
          </a:p>
        </p:txBody>
      </p:sp>
      <p:sp>
        <p:nvSpPr>
          <p:cNvPr id="2" name="TextBox 1">
            <a:extLst>
              <a:ext uri="{FF2B5EF4-FFF2-40B4-BE49-F238E27FC236}">
                <a16:creationId xmlns:a16="http://schemas.microsoft.com/office/drawing/2014/main" id="{4A64BC86-B096-45D1-AC2E-C0ECE023C864}"/>
              </a:ext>
            </a:extLst>
          </p:cNvPr>
          <p:cNvSpPr txBox="1"/>
          <p:nvPr/>
        </p:nvSpPr>
        <p:spPr>
          <a:xfrm>
            <a:off x="742950" y="2286000"/>
            <a:ext cx="7543800" cy="4462760"/>
          </a:xfrm>
          <a:prstGeom prst="rect">
            <a:avLst/>
          </a:prstGeom>
          <a:noFill/>
        </p:spPr>
        <p:txBody>
          <a:bodyPr wrap="square" rtlCol="0">
            <a:spAutoFit/>
          </a:bodyPr>
          <a:lstStyle/>
          <a:p>
            <a:r>
              <a:rPr lang="en-US" sz="2800" dirty="0"/>
              <a:t>In most of the cemeteries you find </a:t>
            </a:r>
            <a:r>
              <a:rPr lang="en-US" sz="2800" dirty="0">
                <a:solidFill>
                  <a:srgbClr val="FF0000"/>
                </a:solidFill>
              </a:rPr>
              <a:t>broken or no</a:t>
            </a:r>
            <a:r>
              <a:rPr lang="en-US" sz="2800" dirty="0"/>
              <a:t> </a:t>
            </a:r>
            <a:r>
              <a:rPr lang="en-US" sz="2800" dirty="0">
                <a:solidFill>
                  <a:srgbClr val="FF0000"/>
                </a:solidFill>
              </a:rPr>
              <a:t>fences</a:t>
            </a:r>
            <a:r>
              <a:rPr lang="en-US" sz="2800" dirty="0"/>
              <a:t>, many tombstones fallen or partially in the ground. Almost all cemeteries do not have any </a:t>
            </a:r>
            <a:r>
              <a:rPr lang="en-US" sz="2800" dirty="0">
                <a:solidFill>
                  <a:srgbClr val="FF0000"/>
                </a:solidFill>
              </a:rPr>
              <a:t>caretakers</a:t>
            </a:r>
            <a:r>
              <a:rPr lang="en-US" sz="2800" dirty="0"/>
              <a:t>, and are </a:t>
            </a:r>
            <a:r>
              <a:rPr lang="en-US" sz="2800" dirty="0">
                <a:solidFill>
                  <a:srgbClr val="FF0000"/>
                </a:solidFill>
              </a:rPr>
              <a:t>abandoned.</a:t>
            </a:r>
            <a:r>
              <a:rPr lang="en-US" sz="2800" dirty="0"/>
              <a:t> </a:t>
            </a:r>
          </a:p>
          <a:p>
            <a:endParaRPr lang="en-US" sz="2800" dirty="0"/>
          </a:p>
          <a:p>
            <a:r>
              <a:rPr lang="en-US" sz="2800" dirty="0"/>
              <a:t>Time and weather conditions do their job, and cemeteries are gradually being destroyed. Some are deliberately destroyed by local residents or authorities.  </a:t>
            </a:r>
          </a:p>
          <a:p>
            <a:endParaRPr lang="en-US" sz="3200" dirty="0"/>
          </a:p>
        </p:txBody>
      </p:sp>
    </p:spTree>
    <p:extLst>
      <p:ext uri="{BB962C8B-B14F-4D97-AF65-F5344CB8AC3E}">
        <p14:creationId xmlns:p14="http://schemas.microsoft.com/office/powerpoint/2010/main" val="110121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SolidAppsYefim\Desktop\Bessarabia\Projects\6. Cemetery Records\Dombroveni\0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39" y="1048658"/>
            <a:ext cx="2754042" cy="3668308"/>
          </a:xfrm>
          <a:prstGeom prst="rect">
            <a:avLst/>
          </a:prstGeom>
          <a:noFill/>
          <a:ln>
            <a:noFill/>
          </a:ln>
        </p:spPr>
      </p:pic>
      <p:pic>
        <p:nvPicPr>
          <p:cNvPr id="8" name="Picture 4" descr="C:\Users\SolidAppsYefim\Desktop\Bessarabia\Projects\6. Cemetery Records\Brichany\Brichani - Original Photo Enlarged\общий план\CIMG03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971" y="982076"/>
            <a:ext cx="5056730" cy="3801472"/>
          </a:xfrm>
          <a:prstGeom prst="rect">
            <a:avLst/>
          </a:prstGeom>
          <a:noFill/>
          <a:ln>
            <a:noFill/>
          </a:ln>
        </p:spPr>
      </p:pic>
      <p:sp>
        <p:nvSpPr>
          <p:cNvPr id="9" name="Объект 2"/>
          <p:cNvSpPr txBox="1">
            <a:spLocks/>
          </p:cNvSpPr>
          <p:nvPr/>
        </p:nvSpPr>
        <p:spPr>
          <a:xfrm>
            <a:off x="3724507" y="5029200"/>
            <a:ext cx="4761263" cy="112627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930400" lvl="4" indent="0">
              <a:buNone/>
            </a:pPr>
            <a:r>
              <a:rPr lang="en-US" sz="1800" dirty="0"/>
              <a:t>Here is a corner of a cemetery in </a:t>
            </a:r>
            <a:r>
              <a:rPr lang="en-US" sz="1800" dirty="0" err="1"/>
              <a:t>Brichany</a:t>
            </a:r>
            <a:endParaRPr lang="ru-RU" sz="1800" dirty="0"/>
          </a:p>
          <a:p>
            <a:endParaRPr lang="ru-RU" sz="1800" dirty="0"/>
          </a:p>
        </p:txBody>
      </p:sp>
      <p:sp>
        <p:nvSpPr>
          <p:cNvPr id="10" name="Объект 2"/>
          <p:cNvSpPr txBox="1">
            <a:spLocks/>
          </p:cNvSpPr>
          <p:nvPr/>
        </p:nvSpPr>
        <p:spPr>
          <a:xfrm>
            <a:off x="178419" y="5029200"/>
            <a:ext cx="3546088" cy="134372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5400" indent="0">
              <a:buNone/>
            </a:pPr>
            <a:r>
              <a:rPr lang="en-US" sz="2000" dirty="0"/>
              <a:t>The only remaining tombstone in </a:t>
            </a:r>
            <a:r>
              <a:rPr lang="en-US" sz="2000" dirty="0" err="1"/>
              <a:t>Dumbroveny</a:t>
            </a:r>
            <a:r>
              <a:rPr lang="en-US" sz="2000" dirty="0"/>
              <a:t> Jewish cemetery</a:t>
            </a:r>
            <a:endParaRPr lang="ru-RU" sz="2000" dirty="0"/>
          </a:p>
          <a:p>
            <a:endParaRPr lang="ru-RU" sz="2000" dirty="0"/>
          </a:p>
        </p:txBody>
      </p:sp>
    </p:spTree>
    <p:extLst>
      <p:ext uri="{BB962C8B-B14F-4D97-AF65-F5344CB8AC3E}">
        <p14:creationId xmlns:p14="http://schemas.microsoft.com/office/powerpoint/2010/main" val="2604803864"/>
      </p:ext>
    </p:extLst>
  </p:cSld>
  <p:clrMapOvr>
    <a:masterClrMapping/>
  </p:clrMapOvr>
</p:sld>
</file>

<file path=ppt/theme/theme1.xml><?xml version="1.0" encoding="utf-8"?>
<a:theme xmlns:a="http://schemas.openxmlformats.org/drawingml/2006/main" name="Default Design">
  <a:themeElements>
    <a:clrScheme name="Blank Presentation 1">
      <a:dk1>
        <a:srgbClr val="104B7D"/>
      </a:dk1>
      <a:lt1>
        <a:srgbClr val="FFFFFF"/>
      </a:lt1>
      <a:dk2>
        <a:srgbClr val="949C5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928</Words>
  <Application>Microsoft Office PowerPoint</Application>
  <PresentationFormat>On-screen Show (4:3)</PresentationFormat>
  <Paragraphs>59</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Default Design</vt:lpstr>
      <vt:lpstr>PowerPoint Presentation</vt:lpstr>
      <vt:lpstr>PowerPoint Presentation</vt:lpstr>
      <vt:lpstr>Bessarabia: - being part of Moldovan principality - was part of the Russian Empire as Bessarabia Governorate from 1812 until 1918 </vt:lpstr>
      <vt:lpstr>Bessarabia: - later part of The Kingdom of Romania  - some territories that are part of Ukraine today, and also in Transnistria</vt:lpstr>
      <vt:lpstr>There are more than 70 Jewish cemeteries found in the territory of Bessarabia and Moldova, including Transnistria</vt:lpstr>
      <vt:lpstr>Cemetery conditions</vt:lpstr>
      <vt:lpstr>PowerPoint Presentation</vt:lpstr>
      <vt:lpstr>Cemetery conditions</vt:lpstr>
      <vt:lpstr>PowerPoint Presentation</vt:lpstr>
      <vt:lpstr>At Rashkov cemetery</vt:lpstr>
      <vt:lpstr>PowerPoint Presentation</vt:lpstr>
      <vt:lpstr>Cemeteries - Museums of Jewish Heritage  and Art </vt:lpstr>
      <vt:lpstr>PowerPoint Presentation</vt:lpstr>
      <vt:lpstr>Difficulties working at the cemeteries  </vt:lpstr>
      <vt:lpstr>PowerPoint Presentation</vt:lpstr>
      <vt:lpstr>PowerPoint Presentation</vt:lpstr>
      <vt:lpstr>PowerPoint Presentation</vt:lpstr>
      <vt:lpstr>PowerPoint Presentation</vt:lpstr>
      <vt:lpstr>PowerPoint Presentation</vt:lpstr>
      <vt:lpstr>Future projects </vt:lpstr>
      <vt:lpstr>PowerPoint Presentation</vt:lpstr>
      <vt:lpstr>How you can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COVER PAGE</dc:title>
  <dc:creator>YefimLap</dc:creator>
  <cp:lastModifiedBy>Yefim Kogan</cp:lastModifiedBy>
  <cp:revision>24</cp:revision>
  <dcterms:modified xsi:type="dcterms:W3CDTF">2018-08-20T21:52:59Z</dcterms:modified>
</cp:coreProperties>
</file>