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25"/>
  </p:notesMasterIdLst>
  <p:sldIdLst>
    <p:sldId id="258" r:id="rId2"/>
    <p:sldId id="260" r:id="rId3"/>
    <p:sldId id="274" r:id="rId4"/>
    <p:sldId id="281" r:id="rId5"/>
    <p:sldId id="291" r:id="rId6"/>
    <p:sldId id="282" r:id="rId7"/>
    <p:sldId id="273" r:id="rId8"/>
    <p:sldId id="283" r:id="rId9"/>
    <p:sldId id="276" r:id="rId10"/>
    <p:sldId id="284" r:id="rId11"/>
    <p:sldId id="277" r:id="rId12"/>
    <p:sldId id="286" r:id="rId13"/>
    <p:sldId id="285" r:id="rId14"/>
    <p:sldId id="278" r:id="rId15"/>
    <p:sldId id="287" r:id="rId16"/>
    <p:sldId id="279" r:id="rId17"/>
    <p:sldId id="288" r:id="rId18"/>
    <p:sldId id="280" r:id="rId19"/>
    <p:sldId id="289" r:id="rId20"/>
    <p:sldId id="290" r:id="rId21"/>
    <p:sldId id="292" r:id="rId22"/>
    <p:sldId id="268"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E2"/>
    <a:srgbClr val="1B23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53" autoAdjust="0"/>
    <p:restoredTop sz="94660"/>
  </p:normalViewPr>
  <p:slideViewPr>
    <p:cSldViewPr snapToGrid="0">
      <p:cViewPr varScale="1">
        <p:scale>
          <a:sx n="68" d="100"/>
          <a:sy n="68" d="100"/>
        </p:scale>
        <p:origin x="72"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CAE63-6ADB-4B6E-992E-5C7B7A54AA6A}" type="datetimeFigureOut">
              <a:rPr lang="en-US" smtClean="0"/>
              <a:t>8/9/2017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8F230A-5E52-48A6-9CA5-F7D3F0E685D4}" type="slidenum">
              <a:rPr lang="en-US" smtClean="0"/>
              <a:t>‹#›</a:t>
            </a:fld>
            <a:endParaRPr lang="en-US" dirty="0"/>
          </a:p>
        </p:txBody>
      </p:sp>
    </p:spTree>
    <p:extLst>
      <p:ext uri="{BB962C8B-B14F-4D97-AF65-F5344CB8AC3E}">
        <p14:creationId xmlns:p14="http://schemas.microsoft.com/office/powerpoint/2010/main" val="4006694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F230A-5E52-48A6-9CA5-F7D3F0E685D4}" type="slidenum">
              <a:rPr lang="en-US" smtClean="0"/>
              <a:t>1</a:t>
            </a:fld>
            <a:endParaRPr lang="en-US" dirty="0"/>
          </a:p>
        </p:txBody>
      </p:sp>
    </p:spTree>
    <p:extLst>
      <p:ext uri="{BB962C8B-B14F-4D97-AF65-F5344CB8AC3E}">
        <p14:creationId xmlns:p14="http://schemas.microsoft.com/office/powerpoint/2010/main" val="274647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46CF6-9673-40EC-8A8F-A4DB3C1E9E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3B56C6-48FC-4BCA-BD7F-6613344347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27D3E1-DC3F-467C-ACBD-3C35E7A8A5C2}"/>
              </a:ext>
            </a:extLst>
          </p:cNvPr>
          <p:cNvSpPr>
            <a:spLocks noGrp="1"/>
          </p:cNvSpPr>
          <p:nvPr>
            <p:ph type="dt" sz="half" idx="10"/>
          </p:nvPr>
        </p:nvSpPr>
        <p:spPr/>
        <p:txBody>
          <a:bodyPr/>
          <a:lstStyle/>
          <a:p>
            <a:fld id="{486DDBC2-CD5E-4EC3-9691-177B7EA59429}" type="datetime1">
              <a:rPr lang="en-US" smtClean="0"/>
              <a:t>8/9/2017</a:t>
            </a:fld>
            <a:endParaRPr lang="en-US" dirty="0"/>
          </a:p>
        </p:txBody>
      </p:sp>
      <p:sp>
        <p:nvSpPr>
          <p:cNvPr id="5" name="Footer Placeholder 4">
            <a:extLst>
              <a:ext uri="{FF2B5EF4-FFF2-40B4-BE49-F238E27FC236}">
                <a16:creationId xmlns:a16="http://schemas.microsoft.com/office/drawing/2014/main" id="{96599096-73E0-4C72-B24A-5AF485C55DA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DF4B79-4F91-41D8-8A80-8F52B084694C}"/>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273282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7D798-E1FF-496D-9B38-108A146276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86261F-7738-480F-B944-6AB82B8633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60D739-3531-450D-A76F-83A2486AE096}"/>
              </a:ext>
            </a:extLst>
          </p:cNvPr>
          <p:cNvSpPr>
            <a:spLocks noGrp="1"/>
          </p:cNvSpPr>
          <p:nvPr>
            <p:ph type="dt" sz="half" idx="10"/>
          </p:nvPr>
        </p:nvSpPr>
        <p:spPr/>
        <p:txBody>
          <a:bodyPr/>
          <a:lstStyle/>
          <a:p>
            <a:fld id="{106E1B65-DF10-438E-81AC-7D7AB4E823FE}" type="datetime1">
              <a:rPr lang="en-US" smtClean="0"/>
              <a:t>8/9/2017</a:t>
            </a:fld>
            <a:endParaRPr lang="en-US" dirty="0"/>
          </a:p>
        </p:txBody>
      </p:sp>
      <p:sp>
        <p:nvSpPr>
          <p:cNvPr id="5" name="Footer Placeholder 4">
            <a:extLst>
              <a:ext uri="{FF2B5EF4-FFF2-40B4-BE49-F238E27FC236}">
                <a16:creationId xmlns:a16="http://schemas.microsoft.com/office/drawing/2014/main" id="{92963FE0-DC79-437B-8C23-61E7400A60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CE9366-7AA3-4C95-8C94-94C5F6AC13C5}"/>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195051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07B665-8FA8-4F31-8241-23817E3DF7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5BFB9D-3AD7-443E-8B06-742A21119E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0B125-6514-443C-95B2-419101B710E9}"/>
              </a:ext>
            </a:extLst>
          </p:cNvPr>
          <p:cNvSpPr>
            <a:spLocks noGrp="1"/>
          </p:cNvSpPr>
          <p:nvPr>
            <p:ph type="dt" sz="half" idx="10"/>
          </p:nvPr>
        </p:nvSpPr>
        <p:spPr/>
        <p:txBody>
          <a:bodyPr/>
          <a:lstStyle/>
          <a:p>
            <a:fld id="{E85786A5-5CD8-4560-9C95-4C85457CB6CE}" type="datetime1">
              <a:rPr lang="en-US" smtClean="0"/>
              <a:t>8/9/2017</a:t>
            </a:fld>
            <a:endParaRPr lang="en-US" dirty="0"/>
          </a:p>
        </p:txBody>
      </p:sp>
      <p:sp>
        <p:nvSpPr>
          <p:cNvPr id="5" name="Footer Placeholder 4">
            <a:extLst>
              <a:ext uri="{FF2B5EF4-FFF2-40B4-BE49-F238E27FC236}">
                <a16:creationId xmlns:a16="http://schemas.microsoft.com/office/drawing/2014/main" id="{1C92CBCD-E641-4976-AF75-698703556C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9DF492-6BBE-45A4-8A6C-B09841A8746B}"/>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2517337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FB488-B8A3-424D-9F6C-D7A0BC12E5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94A1C8-2E27-4DBE-91D9-6477BA712F4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D3CFB-D70A-432A-B46D-E718DD657A39}"/>
              </a:ext>
            </a:extLst>
          </p:cNvPr>
          <p:cNvSpPr>
            <a:spLocks noGrp="1"/>
          </p:cNvSpPr>
          <p:nvPr>
            <p:ph type="dt" sz="half" idx="10"/>
          </p:nvPr>
        </p:nvSpPr>
        <p:spPr/>
        <p:txBody>
          <a:bodyPr/>
          <a:lstStyle/>
          <a:p>
            <a:fld id="{32E1546D-8F26-4E87-9EF0-5270E85AF171}" type="datetime1">
              <a:rPr lang="en-US" smtClean="0"/>
              <a:t>8/9/2017</a:t>
            </a:fld>
            <a:endParaRPr lang="en-US" dirty="0"/>
          </a:p>
        </p:txBody>
      </p:sp>
      <p:sp>
        <p:nvSpPr>
          <p:cNvPr id="5" name="Footer Placeholder 4">
            <a:extLst>
              <a:ext uri="{FF2B5EF4-FFF2-40B4-BE49-F238E27FC236}">
                <a16:creationId xmlns:a16="http://schemas.microsoft.com/office/drawing/2014/main" id="{D3DB2E14-7A36-4250-BD84-FB50C5EBC9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F765E6-7901-43F5-8D0F-8618755490F8}"/>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133114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021C-9992-4775-ADE3-81997C255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1E579F-010E-4123-A8DC-BD6853C3D6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188BB4-8BFC-48E1-8EC8-5F6051ED4020}"/>
              </a:ext>
            </a:extLst>
          </p:cNvPr>
          <p:cNvSpPr>
            <a:spLocks noGrp="1"/>
          </p:cNvSpPr>
          <p:nvPr>
            <p:ph type="dt" sz="half" idx="10"/>
          </p:nvPr>
        </p:nvSpPr>
        <p:spPr/>
        <p:txBody>
          <a:bodyPr/>
          <a:lstStyle/>
          <a:p>
            <a:fld id="{C517E363-411E-4791-BF91-56851E768D62}" type="datetime1">
              <a:rPr lang="en-US" smtClean="0"/>
              <a:t>8/9/2017</a:t>
            </a:fld>
            <a:endParaRPr lang="en-US" dirty="0"/>
          </a:p>
        </p:txBody>
      </p:sp>
      <p:sp>
        <p:nvSpPr>
          <p:cNvPr id="5" name="Footer Placeholder 4">
            <a:extLst>
              <a:ext uri="{FF2B5EF4-FFF2-40B4-BE49-F238E27FC236}">
                <a16:creationId xmlns:a16="http://schemas.microsoft.com/office/drawing/2014/main" id="{1AF2A707-1856-4A1A-9E3C-7BB2AB8B4C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E6AF93-300B-4E1B-A291-56C1C465521B}"/>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369980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0DF2-166C-4865-A903-AF14EB56EB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5CA64-86C1-4908-BA98-B71461CB3E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CCA8E-0D6C-4603-9E35-01F2FF0A5F0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578EFF-9C65-478F-AC34-8A824D692932}"/>
              </a:ext>
            </a:extLst>
          </p:cNvPr>
          <p:cNvSpPr>
            <a:spLocks noGrp="1"/>
          </p:cNvSpPr>
          <p:nvPr>
            <p:ph type="dt" sz="half" idx="10"/>
          </p:nvPr>
        </p:nvSpPr>
        <p:spPr/>
        <p:txBody>
          <a:bodyPr/>
          <a:lstStyle/>
          <a:p>
            <a:fld id="{B744A5BD-9AD7-4C7F-9A05-71FC3898B701}" type="datetime1">
              <a:rPr lang="en-US" smtClean="0"/>
              <a:t>8/9/2017</a:t>
            </a:fld>
            <a:endParaRPr lang="en-US" dirty="0"/>
          </a:p>
        </p:txBody>
      </p:sp>
      <p:sp>
        <p:nvSpPr>
          <p:cNvPr id="6" name="Footer Placeholder 5">
            <a:extLst>
              <a:ext uri="{FF2B5EF4-FFF2-40B4-BE49-F238E27FC236}">
                <a16:creationId xmlns:a16="http://schemas.microsoft.com/office/drawing/2014/main" id="{2D3BD336-4771-4959-92E4-E4F3B82A37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7B828E-6E45-4DEB-BCC4-1240C4EB279D}"/>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65849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A7EC-3D44-487A-ADC7-AB8B1629A5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A0A73D-11CE-4EA6-BFE7-A27B7DC9E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B979EB-3DBF-4AE8-99E3-308D92FD5B3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A761B3-1522-4833-A589-A7F6E12BF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B93AA2-5528-4357-8968-EB3F2740B6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135709-E16B-4BB2-AC10-56AFB81BB779}"/>
              </a:ext>
            </a:extLst>
          </p:cNvPr>
          <p:cNvSpPr>
            <a:spLocks noGrp="1"/>
          </p:cNvSpPr>
          <p:nvPr>
            <p:ph type="dt" sz="half" idx="10"/>
          </p:nvPr>
        </p:nvSpPr>
        <p:spPr/>
        <p:txBody>
          <a:bodyPr/>
          <a:lstStyle/>
          <a:p>
            <a:fld id="{C746EDAE-4EC8-4D84-AF51-A834B6137D23}" type="datetime1">
              <a:rPr lang="en-US" smtClean="0"/>
              <a:t>8/9/2017</a:t>
            </a:fld>
            <a:endParaRPr lang="en-US" dirty="0"/>
          </a:p>
        </p:txBody>
      </p:sp>
      <p:sp>
        <p:nvSpPr>
          <p:cNvPr id="8" name="Footer Placeholder 7">
            <a:extLst>
              <a:ext uri="{FF2B5EF4-FFF2-40B4-BE49-F238E27FC236}">
                <a16:creationId xmlns:a16="http://schemas.microsoft.com/office/drawing/2014/main" id="{4883679F-50CA-410D-A066-D7729DBC67E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F179DB1-3AEB-4247-BBFF-C163228F3305}"/>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187864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C1E81-F4F6-4B53-AD79-8FDCB8D174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91B808-0966-46BD-9FE9-AA3AFF635EA1}"/>
              </a:ext>
            </a:extLst>
          </p:cNvPr>
          <p:cNvSpPr>
            <a:spLocks noGrp="1"/>
          </p:cNvSpPr>
          <p:nvPr>
            <p:ph type="dt" sz="half" idx="10"/>
          </p:nvPr>
        </p:nvSpPr>
        <p:spPr/>
        <p:txBody>
          <a:bodyPr/>
          <a:lstStyle/>
          <a:p>
            <a:fld id="{63B2028D-A427-41DE-A0E8-CB2915229956}" type="datetime1">
              <a:rPr lang="en-US" smtClean="0"/>
              <a:t>8/9/2017</a:t>
            </a:fld>
            <a:endParaRPr lang="en-US" dirty="0"/>
          </a:p>
        </p:txBody>
      </p:sp>
      <p:sp>
        <p:nvSpPr>
          <p:cNvPr id="4" name="Footer Placeholder 3">
            <a:extLst>
              <a:ext uri="{FF2B5EF4-FFF2-40B4-BE49-F238E27FC236}">
                <a16:creationId xmlns:a16="http://schemas.microsoft.com/office/drawing/2014/main" id="{FDE023A0-EA37-47FD-ACD1-EEFC677973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1AC8EC9-4337-4E7D-B2F0-FD45D5220694}"/>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227320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4F44D9-0015-4EBB-902C-61A51A7DC540}"/>
              </a:ext>
            </a:extLst>
          </p:cNvPr>
          <p:cNvSpPr>
            <a:spLocks noGrp="1"/>
          </p:cNvSpPr>
          <p:nvPr>
            <p:ph type="dt" sz="half" idx="10"/>
          </p:nvPr>
        </p:nvSpPr>
        <p:spPr/>
        <p:txBody>
          <a:bodyPr/>
          <a:lstStyle/>
          <a:p>
            <a:fld id="{651FA623-05F0-4A04-8955-00762A7B1824}" type="datetime1">
              <a:rPr lang="en-US" smtClean="0"/>
              <a:t>8/9/2017</a:t>
            </a:fld>
            <a:endParaRPr lang="en-US" dirty="0"/>
          </a:p>
        </p:txBody>
      </p:sp>
      <p:sp>
        <p:nvSpPr>
          <p:cNvPr id="3" name="Footer Placeholder 2">
            <a:extLst>
              <a:ext uri="{FF2B5EF4-FFF2-40B4-BE49-F238E27FC236}">
                <a16:creationId xmlns:a16="http://schemas.microsoft.com/office/drawing/2014/main" id="{FEC19B2E-4CD4-4141-BBF3-56E7738D994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975C4D-CEDD-4F23-AD49-73B782CC0A49}"/>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321967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AAF68-8C44-4A8A-A206-92BE5438AB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9319A2-1185-4871-B249-7FA9500F9A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826981-CED1-4721-8D65-6835F79F18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C697ED-549B-4741-9DCC-35870852E14E}"/>
              </a:ext>
            </a:extLst>
          </p:cNvPr>
          <p:cNvSpPr>
            <a:spLocks noGrp="1"/>
          </p:cNvSpPr>
          <p:nvPr>
            <p:ph type="dt" sz="half" idx="10"/>
          </p:nvPr>
        </p:nvSpPr>
        <p:spPr/>
        <p:txBody>
          <a:bodyPr/>
          <a:lstStyle/>
          <a:p>
            <a:fld id="{53D46F85-9033-47F6-A7DF-3AF7C2DFE677}" type="datetime1">
              <a:rPr lang="en-US" smtClean="0"/>
              <a:t>8/9/2017</a:t>
            </a:fld>
            <a:endParaRPr lang="en-US" dirty="0"/>
          </a:p>
        </p:txBody>
      </p:sp>
      <p:sp>
        <p:nvSpPr>
          <p:cNvPr id="6" name="Footer Placeholder 5">
            <a:extLst>
              <a:ext uri="{FF2B5EF4-FFF2-40B4-BE49-F238E27FC236}">
                <a16:creationId xmlns:a16="http://schemas.microsoft.com/office/drawing/2014/main" id="{8805132D-7A42-46C4-97B9-DEFF1B6AC1E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54892B-03AF-4D12-A15E-AF0CDB2DD9FA}"/>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2287263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0939-B412-486D-A409-3389914C7D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4D9FE3-EDE0-4038-B017-69E9550626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43189E-78B2-4973-A247-25B92B2D86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97F9C9-4317-470D-B098-E2760FF38564}"/>
              </a:ext>
            </a:extLst>
          </p:cNvPr>
          <p:cNvSpPr>
            <a:spLocks noGrp="1"/>
          </p:cNvSpPr>
          <p:nvPr>
            <p:ph type="dt" sz="half" idx="10"/>
          </p:nvPr>
        </p:nvSpPr>
        <p:spPr/>
        <p:txBody>
          <a:bodyPr/>
          <a:lstStyle/>
          <a:p>
            <a:fld id="{A8DBC955-2CB4-429E-8AB0-9F56ADA97480}" type="datetime1">
              <a:rPr lang="en-US" smtClean="0"/>
              <a:t>8/9/2017</a:t>
            </a:fld>
            <a:endParaRPr lang="en-US" dirty="0"/>
          </a:p>
        </p:txBody>
      </p:sp>
      <p:sp>
        <p:nvSpPr>
          <p:cNvPr id="6" name="Footer Placeholder 5">
            <a:extLst>
              <a:ext uri="{FF2B5EF4-FFF2-40B4-BE49-F238E27FC236}">
                <a16:creationId xmlns:a16="http://schemas.microsoft.com/office/drawing/2014/main" id="{13768E1A-718A-471B-9F71-F2C34AB70F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52D2F2-2CEC-4179-B62E-F39FD34435AF}"/>
              </a:ext>
            </a:extLst>
          </p:cNvPr>
          <p:cNvSpPr>
            <a:spLocks noGrp="1"/>
          </p:cNvSpPr>
          <p:nvPr>
            <p:ph type="sldNum" sz="quarter" idx="12"/>
          </p:nvPr>
        </p:nvSpPr>
        <p:spPr/>
        <p:txBody>
          <a:bodyPr/>
          <a:lstStyle/>
          <a:p>
            <a:fld id="{462FCA48-A5ED-45FF-9900-9A5D8CFC5DEF}" type="slidenum">
              <a:rPr lang="en-US" smtClean="0"/>
              <a:t>‹#›</a:t>
            </a:fld>
            <a:endParaRPr lang="en-US" dirty="0"/>
          </a:p>
        </p:txBody>
      </p:sp>
    </p:spTree>
    <p:extLst>
      <p:ext uri="{BB962C8B-B14F-4D97-AF65-F5344CB8AC3E}">
        <p14:creationId xmlns:p14="http://schemas.microsoft.com/office/powerpoint/2010/main" val="185261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79E2">
                <a:alpha val="0"/>
                <a:lumMod val="35000"/>
                <a:lumOff val="65000"/>
              </a:srgb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D888A3-0890-48C7-A418-17F4F0D12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972981-2AE0-40B6-B346-AC8ADD7645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96160-E438-4067-8EDE-254F2136C3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BD53CC-D33F-4D4B-BC01-34F21A62DA4E}" type="datetime1">
              <a:rPr lang="en-US" smtClean="0"/>
              <a:t>8/9/2017</a:t>
            </a:fld>
            <a:endParaRPr lang="en-US" dirty="0"/>
          </a:p>
        </p:txBody>
      </p:sp>
      <p:sp>
        <p:nvSpPr>
          <p:cNvPr id="5" name="Footer Placeholder 4">
            <a:extLst>
              <a:ext uri="{FF2B5EF4-FFF2-40B4-BE49-F238E27FC236}">
                <a16:creationId xmlns:a16="http://schemas.microsoft.com/office/drawing/2014/main" id="{8E5E085E-4069-4C58-AEFD-332F0FB56B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6AE94F2-CD0D-4B5A-A9C0-B483241E7F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FCA48-A5ED-45FF-9900-9A5D8CFC5DEF}" type="slidenum">
              <a:rPr lang="en-US" smtClean="0"/>
              <a:t>‹#›</a:t>
            </a:fld>
            <a:endParaRPr lang="en-US" dirty="0"/>
          </a:p>
        </p:txBody>
      </p:sp>
    </p:spTree>
    <p:extLst>
      <p:ext uri="{BB962C8B-B14F-4D97-AF65-F5344CB8AC3E}">
        <p14:creationId xmlns:p14="http://schemas.microsoft.com/office/powerpoint/2010/main" val="2814239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efimk@verizon.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jewishgen.org/Bessarabia" TargetMode="External"/><Relationship Id="rId4" Type="http://schemas.openxmlformats.org/officeDocument/2006/relationships/hyperlink" Target="mailto:innanes@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ewishgen.org/Communities/community.php?usbgn=-2277636"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jewishgen.org/Bessarabia/files/cemetery/Sculeni/SculeniCemeteryReport.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jewishgen.org/Bessarabia/FamilyMemoirs.html" TargetMode="External"/><Relationship Id="rId2" Type="http://schemas.openxmlformats.org/officeDocument/2006/relationships/hyperlink" Target="http://www.jewishgen.org/databases/Romania/"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jewishgen.org/Bessarabia/FamilyTree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cyclopedia2.thefreedictionary.com/Odessa-Kishinev+Railroad" TargetMode="External"/><Relationship Id="rId2" Type="http://schemas.openxmlformats.org/officeDocument/2006/relationships/hyperlink" Target="https://en.wikipedia.org/wiki/Transnistrian_Railway"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ww.bessarabia.ru/" TargetMode="External"/><Relationship Id="rId13" Type="http://schemas.openxmlformats.org/officeDocument/2006/relationships/hyperlink" Target="http://www.centropa.org/" TargetMode="External"/><Relationship Id="rId3" Type="http://schemas.openxmlformats.org/officeDocument/2006/relationships/hyperlink" Target="http://picasaweb.google.com/106995678358404531836" TargetMode="External"/><Relationship Id="rId7" Type="http://schemas.openxmlformats.org/officeDocument/2006/relationships/hyperlink" Target="http://www.jewishmemory.md/eng/" TargetMode="External"/><Relationship Id="rId12" Type="http://schemas.openxmlformats.org/officeDocument/2006/relationships/hyperlink" Target="http://en.wikipedia.org/wiki/Category:Bessarabian_Jews" TargetMode="External"/><Relationship Id="rId2" Type="http://schemas.openxmlformats.org/officeDocument/2006/relationships/hyperlink" Target="http://www.jewishgen.org/bessarabia" TargetMode="External"/><Relationship Id="rId16" Type="http://schemas.openxmlformats.org/officeDocument/2006/relationships/hyperlink" Target="http://www.nekropol.com/Holokost.htm" TargetMode="External"/><Relationship Id="rId1" Type="http://schemas.openxmlformats.org/officeDocument/2006/relationships/slideLayout" Target="../slideLayouts/slideLayout2.xml"/><Relationship Id="rId6" Type="http://schemas.openxmlformats.org/officeDocument/2006/relationships/hyperlink" Target="http://www.monument.sit.md/" TargetMode="External"/><Relationship Id="rId11" Type="http://schemas.openxmlformats.org/officeDocument/2006/relationships/hyperlink" Target="http://www.pavetex.md/" TargetMode="External"/><Relationship Id="rId5" Type="http://schemas.openxmlformats.org/officeDocument/2006/relationships/hyperlink" Target="http://oldchisinau.com/" TargetMode="External"/><Relationship Id="rId15" Type="http://schemas.openxmlformats.org/officeDocument/2006/relationships/hyperlink" Target="http://www.obd-memorial.ru/html/index.html" TargetMode="External"/><Relationship Id="rId10" Type="http://schemas.openxmlformats.org/officeDocument/2006/relationships/hyperlink" Target="http://commons.wikimedia.org/wiki/Category:Maps_of_the_history_of_Moldova" TargetMode="External"/><Relationship Id="rId4" Type="http://schemas.openxmlformats.org/officeDocument/2006/relationships/hyperlink" Target="http://www.dorledor.info/" TargetMode="External"/><Relationship Id="rId9" Type="http://schemas.openxmlformats.org/officeDocument/2006/relationships/hyperlink" Target="http://www.jewishencyclopedia.com/articles/3185-bessarabia" TargetMode="External"/><Relationship Id="rId14" Type="http://schemas.openxmlformats.org/officeDocument/2006/relationships/hyperlink" Target="http://www.wwii-photos-maps.com/bessarabianmaps/index.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jewishgen.org/Yizkor/belz/belz.html" TargetMode="External"/><Relationship Id="rId2" Type="http://schemas.openxmlformats.org/officeDocument/2006/relationships/hyperlink" Target="https://en.wikipedia.org/wiki/Belz" TargetMode="External"/><Relationship Id="rId1" Type="http://schemas.openxmlformats.org/officeDocument/2006/relationships/slideLayout" Target="../slideLayouts/slideLayout2.xml"/><Relationship Id="rId6" Type="http://schemas.openxmlformats.org/officeDocument/2006/relationships/hyperlink" Target="http://shtetlbelts.ru/cemetery/eng_cemet.html" TargetMode="External"/><Relationship Id="rId5" Type="http://schemas.openxmlformats.org/officeDocument/2006/relationships/hyperlink" Target="http://shtetlbelts.ru/" TargetMode="External"/><Relationship Id="rId4" Type="http://schemas.openxmlformats.org/officeDocument/2006/relationships/hyperlink" Target="http://kehilalinks.jewishgen.org/balti/Home.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ewishgen.org/Bessarabia/files/cemetery/dombroveni/DombroveniCemetery.pdf" TargetMode="External"/><Relationship Id="rId2" Type="http://schemas.openxmlformats.org/officeDocument/2006/relationships/hyperlink" Target="http://kehilalinks.jewishgen.org/dumbraveni/" TargetMode="External"/><Relationship Id="rId1" Type="http://schemas.openxmlformats.org/officeDocument/2006/relationships/slideLayout" Target="../slideLayouts/slideLayout2.xml"/><Relationship Id="rId6" Type="http://schemas.openxmlformats.org/officeDocument/2006/relationships/hyperlink" Target="http://www.soroki.com/photo2/main.php?g2_itemId=73" TargetMode="External"/><Relationship Id="rId5" Type="http://schemas.openxmlformats.org/officeDocument/2006/relationships/hyperlink" Target="http://www.soroki.com/" TargetMode="External"/><Relationship Id="rId4" Type="http://schemas.openxmlformats.org/officeDocument/2006/relationships/hyperlink" Target="http://www.jewage.org/wiki/en/Profile:Dombroveny_Russian_Empir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968668"/>
            <a:ext cx="12192000" cy="3557392"/>
          </a:xfrm>
        </p:spPr>
        <p:txBody>
          <a:bodyPr>
            <a:normAutofit fontScale="92500" lnSpcReduction="10000"/>
          </a:bodyPr>
          <a:lstStyle/>
          <a:p>
            <a:r>
              <a:rPr lang="en-US" sz="3600" dirty="0">
                <a:solidFill>
                  <a:schemeClr val="accent1">
                    <a:lumMod val="75000"/>
                  </a:schemeClr>
                </a:solidFill>
              </a:rPr>
              <a:t>Bessarabia/Moldova Questions and Answers session</a:t>
            </a:r>
            <a:endParaRPr lang="en-US" sz="3400" dirty="0"/>
          </a:p>
          <a:p>
            <a:endParaRPr lang="en-US" sz="2800" dirty="0"/>
          </a:p>
          <a:p>
            <a:r>
              <a:rPr lang="en-US" sz="2800" dirty="0" err="1"/>
              <a:t>Yefim</a:t>
            </a:r>
            <a:r>
              <a:rPr lang="en-US" sz="2800" dirty="0"/>
              <a:t> A. Kogan (</a:t>
            </a:r>
            <a:r>
              <a:rPr lang="nn-NO" sz="2800" u="sng" dirty="0">
                <a:hlinkClick r:id="rId3"/>
              </a:rPr>
              <a:t>yefimk@verizon.net</a:t>
            </a:r>
            <a:r>
              <a:rPr lang="nn-NO" sz="2800" u="sng" dirty="0"/>
              <a:t>)</a:t>
            </a:r>
            <a:endParaRPr lang="en-US" sz="2800" dirty="0"/>
          </a:p>
          <a:p>
            <a:r>
              <a:rPr lang="en-US" sz="2800" dirty="0"/>
              <a:t>Inna Vayner (</a:t>
            </a:r>
            <a:r>
              <a:rPr lang="nn-NO" sz="2800" u="sng" dirty="0">
                <a:hlinkClick r:id="rId4"/>
              </a:rPr>
              <a:t>innanes@gmail.com</a:t>
            </a:r>
            <a:r>
              <a:rPr lang="nn-NO" sz="2800" u="sng" dirty="0"/>
              <a:t>)</a:t>
            </a:r>
          </a:p>
          <a:p>
            <a:endParaRPr lang="en-US" sz="2800" dirty="0"/>
          </a:p>
          <a:p>
            <a:r>
              <a:rPr lang="en-US" sz="2000" dirty="0" err="1"/>
              <a:t>JewishGen</a:t>
            </a:r>
            <a:r>
              <a:rPr lang="en-US" sz="2000" dirty="0"/>
              <a:t> Bessarabia SIG Leaders and Coordinators</a:t>
            </a:r>
          </a:p>
          <a:p>
            <a:r>
              <a:rPr lang="en-US" sz="2000" u="sng" dirty="0">
                <a:hlinkClick r:id="rId5"/>
              </a:rPr>
              <a:t>www.jewishgen.org/Bessarabia</a:t>
            </a:r>
            <a:endParaRPr lang="en-US" sz="2000" u="sng" dirty="0"/>
          </a:p>
          <a:p>
            <a:r>
              <a:rPr lang="en-US" sz="2000" dirty="0"/>
              <a:t>July 26, 2017</a:t>
            </a:r>
          </a:p>
        </p:txBody>
      </p:sp>
      <p:pic>
        <p:nvPicPr>
          <p:cNvPr id="1026" name="Picture 2" descr="IAJGS 2017">
            <a:extLst>
              <a:ext uri="{FF2B5EF4-FFF2-40B4-BE49-F238E27FC236}">
                <a16:creationId xmlns:a16="http://schemas.microsoft.com/office/drawing/2014/main" id="{04BF63DC-6E08-4EE2-B2FA-6CFDBED7C9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1878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06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147A36-F925-41F6-9109-FA08585E2146}"/>
              </a:ext>
            </a:extLst>
          </p:cNvPr>
          <p:cNvSpPr>
            <a:spLocks noGrp="1"/>
          </p:cNvSpPr>
          <p:nvPr>
            <p:ph idx="1"/>
          </p:nvPr>
        </p:nvSpPr>
        <p:spPr>
          <a:xfrm>
            <a:off x="925883" y="1455525"/>
            <a:ext cx="10515600" cy="4807489"/>
          </a:xfrm>
        </p:spPr>
        <p:txBody>
          <a:bodyPr>
            <a:normAutofit/>
          </a:bodyPr>
          <a:lstStyle/>
          <a:p>
            <a:pPr marL="0" indent="0">
              <a:buNone/>
            </a:pPr>
            <a:r>
              <a:rPr lang="en-US" dirty="0"/>
              <a:t>If a person or family thought to be Romanian and also Russian, it is most likely that the family lived in Bessarabia.</a:t>
            </a:r>
          </a:p>
          <a:p>
            <a:pPr marL="0" indent="0">
              <a:buNone/>
            </a:pPr>
            <a:r>
              <a:rPr lang="en-US" dirty="0"/>
              <a:t>There is no other place which was Russia at one point and also Romania in other… It must be Bessarabia.</a:t>
            </a:r>
          </a:p>
          <a:p>
            <a:pPr marL="0" indent="0">
              <a:buNone/>
            </a:pPr>
            <a:r>
              <a:rPr lang="en-US" dirty="0"/>
              <a:t>What you need to continue your research is to explore Bessarabia SIG website </a:t>
            </a:r>
            <a:r>
              <a:rPr lang="en-US" u="sng" dirty="0">
                <a:solidFill>
                  <a:schemeClr val="accent1">
                    <a:lumMod val="75000"/>
                  </a:schemeClr>
                </a:solidFill>
              </a:rPr>
              <a:t>http://www.jewishgen.org/Bessarabia/</a:t>
            </a:r>
            <a:r>
              <a:rPr lang="en-US" dirty="0"/>
              <a:t> and also </a:t>
            </a:r>
            <a:r>
              <a:rPr lang="en-US" dirty="0" err="1"/>
              <a:t>JewishGen</a:t>
            </a:r>
            <a:r>
              <a:rPr lang="en-US" dirty="0"/>
              <a:t> databases </a:t>
            </a:r>
            <a:r>
              <a:rPr lang="en-US" u="sng" dirty="0">
                <a:solidFill>
                  <a:schemeClr val="accent1">
                    <a:lumMod val="75000"/>
                  </a:schemeClr>
                </a:solidFill>
              </a:rPr>
              <a:t>http://www.jewishgen.org/databases/Romania/</a:t>
            </a:r>
            <a:r>
              <a:rPr lang="en-US" dirty="0"/>
              <a:t> – Romania (Bessarabia) Database which holds our records.  You need to collect names, dates, maiden names, parents names, etc. whatever you know and search – that can bring you to discoveries of your ancestors!</a:t>
            </a:r>
          </a:p>
        </p:txBody>
      </p:sp>
      <p:sp>
        <p:nvSpPr>
          <p:cNvPr id="4" name="Slide Number Placeholder 3">
            <a:extLst>
              <a:ext uri="{FF2B5EF4-FFF2-40B4-BE49-F238E27FC236}">
                <a16:creationId xmlns:a16="http://schemas.microsoft.com/office/drawing/2014/main" id="{E8E3CB7E-1F5E-443B-A651-93C153BD4659}"/>
              </a:ext>
            </a:extLst>
          </p:cNvPr>
          <p:cNvSpPr>
            <a:spLocks noGrp="1"/>
          </p:cNvSpPr>
          <p:nvPr>
            <p:ph type="sldNum" sz="quarter" idx="12"/>
          </p:nvPr>
        </p:nvSpPr>
        <p:spPr/>
        <p:txBody>
          <a:bodyPr/>
          <a:lstStyle/>
          <a:p>
            <a:fld id="{462FCA48-A5ED-45FF-9900-9A5D8CFC5DEF}" type="slidenum">
              <a:rPr lang="en-US" smtClean="0"/>
              <a:t>10</a:t>
            </a:fld>
            <a:endParaRPr lang="en-US" dirty="0"/>
          </a:p>
        </p:txBody>
      </p:sp>
      <p:sp>
        <p:nvSpPr>
          <p:cNvPr id="5" name="Title 1">
            <a:extLst>
              <a:ext uri="{FF2B5EF4-FFF2-40B4-BE49-F238E27FC236}">
                <a16:creationId xmlns:a16="http://schemas.microsoft.com/office/drawing/2014/main" id="{CDB65490-5994-4BF5-9753-A0A2E5DCF44A}"/>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247849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B3B7E3-8E60-42FE-AD2F-4AE92794DC3B}"/>
              </a:ext>
            </a:extLst>
          </p:cNvPr>
          <p:cNvSpPr>
            <a:spLocks noGrp="1"/>
          </p:cNvSpPr>
          <p:nvPr>
            <p:ph idx="1"/>
          </p:nvPr>
        </p:nvSpPr>
        <p:spPr>
          <a:xfrm>
            <a:off x="863252" y="2714973"/>
            <a:ext cx="10515600" cy="1193148"/>
          </a:xfrm>
        </p:spPr>
        <p:txBody>
          <a:bodyPr/>
          <a:lstStyle/>
          <a:p>
            <a:pPr marL="0" indent="0">
              <a:buNone/>
            </a:pPr>
            <a:r>
              <a:rPr lang="en-US" dirty="0">
                <a:latin typeface="Times New Roman" panose="02020603050405020304" pitchFamily="18" charset="0"/>
                <a:cs typeface="Times New Roman" panose="02020603050405020304" pitchFamily="18" charset="0"/>
              </a:rPr>
              <a:t>4. Was there a town in Bessarabia called </a:t>
            </a:r>
            <a:r>
              <a:rPr lang="en-US" dirty="0" err="1">
                <a:latin typeface="Times New Roman" panose="02020603050405020304" pitchFamily="18" charset="0"/>
                <a:cs typeface="Times New Roman" panose="02020603050405020304" pitchFamily="18" charset="0"/>
              </a:rPr>
              <a:t>Yedernitz</a:t>
            </a:r>
            <a:r>
              <a:rPr lang="en-US" dirty="0">
                <a:latin typeface="Times New Roman" panose="02020603050405020304" pitchFamily="18" charset="0"/>
                <a:cs typeface="Times New Roman" panose="02020603050405020304" pitchFamily="18" charset="0"/>
              </a:rPr>
              <a:t>?  Was it Romanian, Moldavian or Russian?</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73A5E51-CC72-457F-A43C-88B9D7512460}"/>
              </a:ext>
            </a:extLst>
          </p:cNvPr>
          <p:cNvSpPr>
            <a:spLocks noGrp="1"/>
          </p:cNvSpPr>
          <p:nvPr>
            <p:ph type="sldNum" sz="quarter" idx="12"/>
          </p:nvPr>
        </p:nvSpPr>
        <p:spPr/>
        <p:txBody>
          <a:bodyPr/>
          <a:lstStyle/>
          <a:p>
            <a:fld id="{462FCA48-A5ED-45FF-9900-9A5D8CFC5DEF}" type="slidenum">
              <a:rPr lang="en-US" smtClean="0"/>
              <a:t>11</a:t>
            </a:fld>
            <a:endParaRPr lang="en-US" dirty="0"/>
          </a:p>
        </p:txBody>
      </p:sp>
      <p:sp>
        <p:nvSpPr>
          <p:cNvPr id="7" name="Title 1">
            <a:extLst>
              <a:ext uri="{FF2B5EF4-FFF2-40B4-BE49-F238E27FC236}">
                <a16:creationId xmlns:a16="http://schemas.microsoft.com/office/drawing/2014/main" id="{550E9A04-5F33-42DA-8B24-0FE55F5B5355}"/>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2473468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F5EDCF-EDDE-45ED-A95C-A03B6A415569}"/>
              </a:ext>
            </a:extLst>
          </p:cNvPr>
          <p:cNvSpPr>
            <a:spLocks noGrp="1"/>
          </p:cNvSpPr>
          <p:nvPr>
            <p:ph type="sldNum" sz="quarter" idx="12"/>
          </p:nvPr>
        </p:nvSpPr>
        <p:spPr/>
        <p:txBody>
          <a:bodyPr/>
          <a:lstStyle/>
          <a:p>
            <a:fld id="{462FCA48-A5ED-45FF-9900-9A5D8CFC5DEF}" type="slidenum">
              <a:rPr lang="en-US" smtClean="0"/>
              <a:t>12</a:t>
            </a:fld>
            <a:endParaRPr lang="en-US" dirty="0"/>
          </a:p>
        </p:txBody>
      </p:sp>
      <p:pic>
        <p:nvPicPr>
          <p:cNvPr id="5" name="Picture 4">
            <a:extLst>
              <a:ext uri="{FF2B5EF4-FFF2-40B4-BE49-F238E27FC236}">
                <a16:creationId xmlns:a16="http://schemas.microsoft.com/office/drawing/2014/main" id="{0B0051BE-A02A-4D33-B7C4-DEB1DE2767C4}"/>
              </a:ext>
            </a:extLst>
          </p:cNvPr>
          <p:cNvPicPr>
            <a:picLocks noChangeAspect="1"/>
          </p:cNvPicPr>
          <p:nvPr/>
        </p:nvPicPr>
        <p:blipFill>
          <a:blip r:embed="rId2"/>
          <a:stretch>
            <a:fillRect/>
          </a:stretch>
        </p:blipFill>
        <p:spPr>
          <a:xfrm>
            <a:off x="212343" y="751563"/>
            <a:ext cx="6770176" cy="5561555"/>
          </a:xfrm>
          <a:prstGeom prst="rect">
            <a:avLst/>
          </a:prstGeom>
        </p:spPr>
      </p:pic>
      <p:sp>
        <p:nvSpPr>
          <p:cNvPr id="2" name="Rectangle 1">
            <a:extLst>
              <a:ext uri="{FF2B5EF4-FFF2-40B4-BE49-F238E27FC236}">
                <a16:creationId xmlns:a16="http://schemas.microsoft.com/office/drawing/2014/main" id="{51B35069-3298-475C-A5FA-1148FA008C65}"/>
              </a:ext>
            </a:extLst>
          </p:cNvPr>
          <p:cNvSpPr/>
          <p:nvPr/>
        </p:nvSpPr>
        <p:spPr>
          <a:xfrm>
            <a:off x="7227516" y="624255"/>
            <a:ext cx="4659684" cy="5909310"/>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First, go to </a:t>
            </a:r>
            <a:r>
              <a:rPr lang="en-US" dirty="0" err="1">
                <a:latin typeface="Times New Roman" panose="02020603050405020304" pitchFamily="18" charset="0"/>
                <a:cs typeface="Times New Roman" panose="02020603050405020304" pitchFamily="18" charset="0"/>
              </a:rPr>
              <a:t>JewishGen</a:t>
            </a:r>
            <a:r>
              <a:rPr lang="en-US" dirty="0">
                <a:latin typeface="Times New Roman" panose="02020603050405020304" pitchFamily="18" charset="0"/>
                <a:cs typeface="Times New Roman" panose="02020603050405020304" pitchFamily="18" charset="0"/>
              </a:rPr>
              <a:t> Town Finder.  It will bring you to following page:</a:t>
            </a:r>
          </a:p>
          <a:p>
            <a:r>
              <a:rPr lang="en-US" dirty="0">
                <a:latin typeface="Times New Roman" panose="02020603050405020304" pitchFamily="18" charset="0"/>
                <a:cs typeface="Times New Roman" panose="02020603050405020304" pitchFamily="18" charset="0"/>
                <a:hlinkClick r:id="rId3"/>
              </a:rPr>
              <a:t>http://www.jewishgen.org/Communities/community.php?usbgn=-2277636</a:t>
            </a:r>
            <a:endParaRPr lang="en-US" dirty="0">
              <a:latin typeface="Times New Roman" panose="02020603050405020304" pitchFamily="18" charset="0"/>
              <a:cs typeface="Times New Roman" panose="02020603050405020304" pitchFamily="18" charset="0"/>
            </a:endParaRPr>
          </a:p>
          <a:p>
            <a:r>
              <a:rPr lang="en-US" dirty="0"/>
              <a:t>As you can see from the Town Finder search results, there are various spellings of the town name - </a:t>
            </a:r>
            <a:r>
              <a:rPr lang="en-US" dirty="0" err="1"/>
              <a:t>Edinet</a:t>
            </a:r>
            <a:r>
              <a:rPr lang="en-US" dirty="0"/>
              <a:t>, </a:t>
            </a:r>
            <a:r>
              <a:rPr lang="en-US" dirty="0" err="1"/>
              <a:t>Edinets</a:t>
            </a:r>
            <a:r>
              <a:rPr lang="en-US" dirty="0"/>
              <a:t>, </a:t>
            </a:r>
            <a:r>
              <a:rPr lang="en-US" dirty="0" err="1"/>
              <a:t>Yedinets</a:t>
            </a:r>
            <a:r>
              <a:rPr lang="en-US" dirty="0"/>
              <a:t>, etc. </a:t>
            </a:r>
          </a:p>
          <a:p>
            <a:endParaRPr lang="en-US" dirty="0"/>
          </a:p>
          <a:p>
            <a:r>
              <a:rPr lang="en-US" dirty="0"/>
              <a:t>The town is now in Republic of Moldova. During the years of</a:t>
            </a:r>
          </a:p>
          <a:p>
            <a:r>
              <a:rPr lang="en-US" dirty="0"/>
              <a:t>1940-1941 and 1944-1990 it was part of the Soviet Union, in</a:t>
            </a:r>
          </a:p>
          <a:p>
            <a:r>
              <a:rPr lang="en-US" dirty="0"/>
              <a:t>1941-1944 – occupied by Germany and Romania in the WWII</a:t>
            </a:r>
          </a:p>
          <a:p>
            <a:r>
              <a:rPr lang="en-US" dirty="0"/>
              <a:t>1918-1940 – part of  Kingdom of Romania</a:t>
            </a:r>
          </a:p>
          <a:p>
            <a:r>
              <a:rPr lang="en-US" dirty="0"/>
              <a:t>1812-1918 – Russian Empire</a:t>
            </a:r>
          </a:p>
          <a:p>
            <a:r>
              <a:rPr lang="en-US" dirty="0"/>
              <a:t>Before 1812 for about 400 years it was part of Moldova Principality under Ottoman control.</a:t>
            </a:r>
          </a:p>
          <a:p>
            <a:r>
              <a:rPr lang="en-US" dirty="0"/>
              <a:t>It always helps to read articles on History of Bessarabia, the Governments, etc. </a:t>
            </a:r>
          </a:p>
          <a:p>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6630062-218A-4D83-9326-8895E21DBA8D}"/>
              </a:ext>
            </a:extLst>
          </p:cNvPr>
          <p:cNvSpPr txBox="1">
            <a:spLocks/>
          </p:cNvSpPr>
          <p:nvPr/>
        </p:nvSpPr>
        <p:spPr>
          <a:xfrm>
            <a:off x="463463" y="129219"/>
            <a:ext cx="10867373" cy="609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78746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D3794F-0A2A-463E-B124-867F9DDA2425}"/>
              </a:ext>
            </a:extLst>
          </p:cNvPr>
          <p:cNvSpPr>
            <a:spLocks noGrp="1"/>
          </p:cNvSpPr>
          <p:nvPr>
            <p:ph idx="1"/>
          </p:nvPr>
        </p:nvSpPr>
        <p:spPr>
          <a:xfrm>
            <a:off x="813148" y="1265129"/>
            <a:ext cx="10515600" cy="4822519"/>
          </a:xfrm>
        </p:spPr>
        <p:txBody>
          <a:bodyPr>
            <a:normAutofit lnSpcReduction="10000"/>
          </a:bodyPr>
          <a:lstStyle/>
          <a:p>
            <a:pPr marL="0" indent="0">
              <a:buNone/>
            </a:pPr>
            <a:r>
              <a:rPr lang="en-US" dirty="0"/>
              <a:t>As you can see from the Town Finder search results, there are various spellings of the town name - </a:t>
            </a:r>
            <a:r>
              <a:rPr lang="en-US" dirty="0" err="1"/>
              <a:t>Edinet</a:t>
            </a:r>
            <a:r>
              <a:rPr lang="en-US" dirty="0"/>
              <a:t>, </a:t>
            </a:r>
            <a:r>
              <a:rPr lang="en-US" dirty="0" err="1"/>
              <a:t>Edinets</a:t>
            </a:r>
            <a:r>
              <a:rPr lang="en-US" dirty="0"/>
              <a:t>, </a:t>
            </a:r>
            <a:r>
              <a:rPr lang="en-US" dirty="0" err="1"/>
              <a:t>Yedinets</a:t>
            </a:r>
            <a:r>
              <a:rPr lang="en-US" dirty="0"/>
              <a:t>, </a:t>
            </a:r>
            <a:r>
              <a:rPr lang="en-US" dirty="0" err="1"/>
              <a:t>etc</a:t>
            </a:r>
            <a:endParaRPr lang="en-US" dirty="0"/>
          </a:p>
          <a:p>
            <a:pPr marL="0" indent="0">
              <a:buNone/>
            </a:pPr>
            <a:r>
              <a:rPr lang="en-US" dirty="0"/>
              <a:t>The town is now in Republic of Moldova. During the years of</a:t>
            </a:r>
          </a:p>
          <a:p>
            <a:pPr marL="0" indent="0">
              <a:buNone/>
            </a:pPr>
            <a:r>
              <a:rPr lang="en-US" dirty="0"/>
              <a:t>1940-1941 and 1944-1990 it was part of the Soviet Union, in</a:t>
            </a:r>
          </a:p>
          <a:p>
            <a:pPr marL="0" indent="0">
              <a:buNone/>
            </a:pPr>
            <a:r>
              <a:rPr lang="en-US" dirty="0"/>
              <a:t>1941-1944 – occupied by Germany and Romania in the WWII</a:t>
            </a:r>
          </a:p>
          <a:p>
            <a:pPr marL="0" indent="0">
              <a:buNone/>
            </a:pPr>
            <a:r>
              <a:rPr lang="en-US" dirty="0"/>
              <a:t>1918-1940 – part of  Kingdom of Romania</a:t>
            </a:r>
          </a:p>
          <a:p>
            <a:pPr marL="0" indent="0">
              <a:buNone/>
            </a:pPr>
            <a:r>
              <a:rPr lang="en-US" dirty="0"/>
              <a:t>1812-1918 – Russian Empire</a:t>
            </a:r>
          </a:p>
          <a:p>
            <a:pPr marL="0" indent="0">
              <a:buNone/>
            </a:pPr>
            <a:r>
              <a:rPr lang="en-US" dirty="0"/>
              <a:t>Before 1812 for about 400 years it was part of Moldova Principality under Ottoman control.</a:t>
            </a:r>
          </a:p>
          <a:p>
            <a:pPr marL="0" indent="0">
              <a:buNone/>
            </a:pPr>
            <a:r>
              <a:rPr lang="en-US" dirty="0"/>
              <a:t>It always helps to read articles on History of Bessarabia, the Governments, etc. </a:t>
            </a:r>
          </a:p>
        </p:txBody>
      </p:sp>
      <p:sp>
        <p:nvSpPr>
          <p:cNvPr id="4" name="Slide Number Placeholder 3">
            <a:extLst>
              <a:ext uri="{FF2B5EF4-FFF2-40B4-BE49-F238E27FC236}">
                <a16:creationId xmlns:a16="http://schemas.microsoft.com/office/drawing/2014/main" id="{5A53390D-0575-423D-8A53-6B242C663FA0}"/>
              </a:ext>
            </a:extLst>
          </p:cNvPr>
          <p:cNvSpPr>
            <a:spLocks noGrp="1"/>
          </p:cNvSpPr>
          <p:nvPr>
            <p:ph type="sldNum" sz="quarter" idx="12"/>
          </p:nvPr>
        </p:nvSpPr>
        <p:spPr/>
        <p:txBody>
          <a:bodyPr/>
          <a:lstStyle/>
          <a:p>
            <a:fld id="{462FCA48-A5ED-45FF-9900-9A5D8CFC5DEF}" type="slidenum">
              <a:rPr lang="en-US" smtClean="0"/>
              <a:t>13</a:t>
            </a:fld>
            <a:endParaRPr lang="en-US" dirty="0"/>
          </a:p>
        </p:txBody>
      </p:sp>
      <p:sp>
        <p:nvSpPr>
          <p:cNvPr id="5" name="Title 1">
            <a:extLst>
              <a:ext uri="{FF2B5EF4-FFF2-40B4-BE49-F238E27FC236}">
                <a16:creationId xmlns:a16="http://schemas.microsoft.com/office/drawing/2014/main" id="{E008E360-D3B8-4BF4-A01E-F9101C8D301F}"/>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 - continued</a:t>
            </a:r>
            <a:endParaRPr lang="en-US" sz="3600" dirty="0">
              <a:solidFill>
                <a:schemeClr val="accent1">
                  <a:lumMod val="75000"/>
                </a:schemeClr>
              </a:solidFill>
            </a:endParaRPr>
          </a:p>
        </p:txBody>
      </p:sp>
    </p:spTree>
    <p:extLst>
      <p:ext uri="{BB962C8B-B14F-4D97-AF65-F5344CB8AC3E}">
        <p14:creationId xmlns:p14="http://schemas.microsoft.com/office/powerpoint/2010/main" val="2196225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5A539F-895C-4BC8-992D-7C83470B22D0}"/>
              </a:ext>
            </a:extLst>
          </p:cNvPr>
          <p:cNvSpPr>
            <a:spLocks noGrp="1"/>
          </p:cNvSpPr>
          <p:nvPr>
            <p:ph idx="1"/>
          </p:nvPr>
        </p:nvSpPr>
        <p:spPr>
          <a:xfrm>
            <a:off x="788096" y="2840233"/>
            <a:ext cx="10515600" cy="1180622"/>
          </a:xfrm>
        </p:spPr>
        <p:txBody>
          <a:bodyPr/>
          <a:lstStyle/>
          <a:p>
            <a:pPr marL="0" indent="0">
              <a:buNone/>
            </a:pPr>
            <a:r>
              <a:rPr lang="en-US" dirty="0">
                <a:latin typeface="Times New Roman" panose="02020603050405020304" pitchFamily="18" charset="0"/>
                <a:ea typeface="Calibri" panose="020F0502020204030204" pitchFamily="34" charset="0"/>
                <a:cs typeface="Times New Roman" panose="02020603050405020304" pitchFamily="18" charset="0"/>
              </a:rPr>
              <a:t>5. If my relative was born in 1872 through 1892 in </a:t>
            </a:r>
            <a:r>
              <a:rPr lang="en-US" dirty="0" err="1">
                <a:latin typeface="Times New Roman" panose="02020603050405020304" pitchFamily="18" charset="0"/>
                <a:ea typeface="Calibri" panose="020F0502020204030204" pitchFamily="34" charset="0"/>
                <a:cs typeface="Times New Roman" panose="02020603050405020304" pitchFamily="18" charset="0"/>
              </a:rPr>
              <a:t>Skolan</a:t>
            </a:r>
            <a:r>
              <a:rPr lang="en-US" dirty="0">
                <a:latin typeface="Times New Roman" panose="02020603050405020304" pitchFamily="18" charset="0"/>
                <a:ea typeface="Calibri" panose="020F0502020204030204" pitchFamily="34" charset="0"/>
                <a:cs typeface="Times New Roman" panose="02020603050405020304" pitchFamily="18" charset="0"/>
              </a:rPr>
              <a:t> or </a:t>
            </a:r>
            <a:r>
              <a:rPr lang="en-US" dirty="0" err="1">
                <a:latin typeface="Times New Roman" panose="02020603050405020304" pitchFamily="18" charset="0"/>
                <a:ea typeface="Calibri" panose="020F0502020204030204" pitchFamily="34" charset="0"/>
                <a:cs typeface="Times New Roman" panose="02020603050405020304" pitchFamily="18" charset="0"/>
              </a:rPr>
              <a:t>Sculeni</a:t>
            </a:r>
            <a:r>
              <a:rPr lang="en-US" dirty="0">
                <a:latin typeface="Times New Roman" panose="02020603050405020304" pitchFamily="18" charset="0"/>
                <a:ea typeface="Calibri" panose="020F0502020204030204" pitchFamily="34" charset="0"/>
                <a:cs typeface="Times New Roman" panose="02020603050405020304" pitchFamily="18" charset="0"/>
              </a:rPr>
              <a:t> Romania is that also Called Iasi Romania? </a:t>
            </a: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364D4020-A61E-4FA0-B158-33D949EDFBC7}"/>
              </a:ext>
            </a:extLst>
          </p:cNvPr>
          <p:cNvSpPr>
            <a:spLocks noGrp="1"/>
          </p:cNvSpPr>
          <p:nvPr>
            <p:ph type="sldNum" sz="quarter" idx="12"/>
          </p:nvPr>
        </p:nvSpPr>
        <p:spPr/>
        <p:txBody>
          <a:bodyPr/>
          <a:lstStyle/>
          <a:p>
            <a:fld id="{462FCA48-A5ED-45FF-9900-9A5D8CFC5DEF}" type="slidenum">
              <a:rPr lang="en-US" smtClean="0"/>
              <a:t>14</a:t>
            </a:fld>
            <a:endParaRPr lang="en-US" dirty="0"/>
          </a:p>
        </p:txBody>
      </p:sp>
      <p:sp>
        <p:nvSpPr>
          <p:cNvPr id="5" name="Rectangle 4">
            <a:extLst>
              <a:ext uri="{FF2B5EF4-FFF2-40B4-BE49-F238E27FC236}">
                <a16:creationId xmlns:a16="http://schemas.microsoft.com/office/drawing/2014/main" id="{F135DE8D-F4F3-4AB5-A774-C316A71C344B}"/>
              </a:ext>
            </a:extLst>
          </p:cNvPr>
          <p:cNvSpPr/>
          <p:nvPr/>
        </p:nvSpPr>
        <p:spPr>
          <a:xfrm>
            <a:off x="3048000" y="3105835"/>
            <a:ext cx="6096000" cy="369332"/>
          </a:xfrm>
          <a:prstGeom prst="rect">
            <a:avLst/>
          </a:prstGeom>
        </p:spPr>
        <p:txBody>
          <a:bodyPr>
            <a:spAutoFit/>
          </a:bodyPr>
          <a:lstStyle/>
          <a:p>
            <a:endParaRPr lang="en-US" dirty="0"/>
          </a:p>
        </p:txBody>
      </p:sp>
      <p:sp>
        <p:nvSpPr>
          <p:cNvPr id="8" name="Title 1">
            <a:extLst>
              <a:ext uri="{FF2B5EF4-FFF2-40B4-BE49-F238E27FC236}">
                <a16:creationId xmlns:a16="http://schemas.microsoft.com/office/drawing/2014/main" id="{7873E8F1-2742-4F3B-9D86-A42A76FC0499}"/>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24847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98D513-8E83-4218-B5A4-707633A312E4}"/>
              </a:ext>
            </a:extLst>
          </p:cNvPr>
          <p:cNvSpPr>
            <a:spLocks noGrp="1"/>
          </p:cNvSpPr>
          <p:nvPr>
            <p:ph type="sldNum" sz="quarter" idx="12"/>
          </p:nvPr>
        </p:nvSpPr>
        <p:spPr/>
        <p:txBody>
          <a:bodyPr/>
          <a:lstStyle/>
          <a:p>
            <a:fld id="{462FCA48-A5ED-45FF-9900-9A5D8CFC5DEF}" type="slidenum">
              <a:rPr lang="en-US" smtClean="0"/>
              <a:t>15</a:t>
            </a:fld>
            <a:endParaRPr lang="en-US" dirty="0"/>
          </a:p>
        </p:txBody>
      </p:sp>
      <p:pic>
        <p:nvPicPr>
          <p:cNvPr id="5" name="Picture 4">
            <a:extLst>
              <a:ext uri="{FF2B5EF4-FFF2-40B4-BE49-F238E27FC236}">
                <a16:creationId xmlns:a16="http://schemas.microsoft.com/office/drawing/2014/main" id="{63C249E1-15ED-4602-B2AD-089F18264348}"/>
              </a:ext>
            </a:extLst>
          </p:cNvPr>
          <p:cNvPicPr>
            <a:picLocks noChangeAspect="1"/>
          </p:cNvPicPr>
          <p:nvPr/>
        </p:nvPicPr>
        <p:blipFill>
          <a:blip r:embed="rId2"/>
          <a:stretch>
            <a:fillRect/>
          </a:stretch>
        </p:blipFill>
        <p:spPr>
          <a:xfrm>
            <a:off x="549853" y="839244"/>
            <a:ext cx="7516909" cy="5720589"/>
          </a:xfrm>
          <a:prstGeom prst="rect">
            <a:avLst/>
          </a:prstGeom>
        </p:spPr>
      </p:pic>
      <p:sp>
        <p:nvSpPr>
          <p:cNvPr id="7" name="Title 1">
            <a:extLst>
              <a:ext uri="{FF2B5EF4-FFF2-40B4-BE49-F238E27FC236}">
                <a16:creationId xmlns:a16="http://schemas.microsoft.com/office/drawing/2014/main" id="{A31EDA0D-B46C-4738-A10A-09657E1E85F7}"/>
              </a:ext>
            </a:extLst>
          </p:cNvPr>
          <p:cNvSpPr txBox="1">
            <a:spLocks/>
          </p:cNvSpPr>
          <p:nvPr/>
        </p:nvSpPr>
        <p:spPr>
          <a:xfrm>
            <a:off x="815236" y="129219"/>
            <a:ext cx="10515600" cy="5847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
        <p:nvSpPr>
          <p:cNvPr id="2" name="Rectangle 1">
            <a:extLst>
              <a:ext uri="{FF2B5EF4-FFF2-40B4-BE49-F238E27FC236}">
                <a16:creationId xmlns:a16="http://schemas.microsoft.com/office/drawing/2014/main" id="{BC3BE1A3-823C-466D-9760-A9C4FB72FA3A}"/>
              </a:ext>
            </a:extLst>
          </p:cNvPr>
          <p:cNvSpPr/>
          <p:nvPr/>
        </p:nvSpPr>
        <p:spPr>
          <a:xfrm>
            <a:off x="8242125" y="734851"/>
            <a:ext cx="3820438" cy="5909310"/>
          </a:xfrm>
          <a:prstGeom prst="rect">
            <a:avLst/>
          </a:prstGeom>
        </p:spPr>
        <p:txBody>
          <a:bodyPr wrap="square">
            <a:spAutoFit/>
          </a:bodyPr>
          <a:lstStyle/>
          <a:p>
            <a:r>
              <a:rPr lang="en-US" dirty="0" err="1"/>
              <a:t>Skulyani</a:t>
            </a:r>
            <a:r>
              <a:rPr lang="en-US" dirty="0"/>
              <a:t>, </a:t>
            </a:r>
            <a:r>
              <a:rPr lang="en-US" dirty="0" err="1"/>
              <a:t>Skolan</a:t>
            </a:r>
            <a:r>
              <a:rPr lang="en-US" dirty="0"/>
              <a:t>, etc. is a town in Moldova that is located on the Prut river.</a:t>
            </a:r>
          </a:p>
          <a:p>
            <a:r>
              <a:rPr lang="en-US" dirty="0"/>
              <a:t>There is also </a:t>
            </a:r>
            <a:r>
              <a:rPr lang="en-US" dirty="0" err="1"/>
              <a:t>Skuleni</a:t>
            </a:r>
            <a:r>
              <a:rPr lang="en-US" dirty="0"/>
              <a:t> across the river in Romania.</a:t>
            </a:r>
          </a:p>
          <a:p>
            <a:endParaRPr lang="en-US" dirty="0"/>
          </a:p>
          <a:p>
            <a:r>
              <a:rPr lang="en-US" dirty="0"/>
              <a:t>See </a:t>
            </a:r>
            <a:r>
              <a:rPr lang="en-US" dirty="0" err="1"/>
              <a:t>Sculeni</a:t>
            </a:r>
            <a:r>
              <a:rPr lang="en-US" dirty="0"/>
              <a:t> Cemetery report:</a:t>
            </a:r>
          </a:p>
          <a:p>
            <a:r>
              <a:rPr lang="en-US" dirty="0">
                <a:hlinkClick r:id="rId3"/>
              </a:rPr>
              <a:t>http://www.jewishgen.org/Bessarabia/files/cemetery/Sculeni/SculeniCemeteryReport.pdf</a:t>
            </a:r>
            <a:endParaRPr lang="en-US" dirty="0"/>
          </a:p>
          <a:p>
            <a:endParaRPr lang="en-US" dirty="0"/>
          </a:p>
          <a:p>
            <a:endParaRPr lang="en-US" dirty="0"/>
          </a:p>
          <a:p>
            <a:endParaRPr lang="en-US" dirty="0"/>
          </a:p>
          <a:p>
            <a:r>
              <a:rPr lang="en-US" dirty="0"/>
              <a:t>The distance between the centers of the two towns is less then 3 miles.  The road crosses Moldova – Romania border.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61028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E98CE-8478-4894-8915-435105F543CA}"/>
              </a:ext>
            </a:extLst>
          </p:cNvPr>
          <p:cNvSpPr>
            <a:spLocks noGrp="1"/>
          </p:cNvSpPr>
          <p:nvPr>
            <p:ph idx="1"/>
          </p:nvPr>
        </p:nvSpPr>
        <p:spPr>
          <a:xfrm>
            <a:off x="913356" y="2752552"/>
            <a:ext cx="10515600" cy="1155569"/>
          </a:xfrm>
        </p:spPr>
        <p:txBody>
          <a:bodyPr>
            <a:normAutofit fontScale="25000" lnSpcReduction="20000"/>
          </a:bodyPr>
          <a:lstStyle/>
          <a:p>
            <a:pPr marL="0" indent="0">
              <a:buNone/>
            </a:pPr>
            <a:r>
              <a:rPr lang="en-US" sz="11200" dirty="0">
                <a:latin typeface="Times New Roman" panose="02020603050405020304" pitchFamily="18" charset="0"/>
                <a:cs typeface="Times New Roman" panose="02020603050405020304" pitchFamily="18" charset="0"/>
              </a:rPr>
              <a:t>6. Regarding </a:t>
            </a:r>
            <a:r>
              <a:rPr lang="en-US" sz="11200" dirty="0" err="1">
                <a:latin typeface="Times New Roman" panose="02020603050405020304" pitchFamily="18" charset="0"/>
                <a:cs typeface="Times New Roman" panose="02020603050405020304" pitchFamily="18" charset="0"/>
              </a:rPr>
              <a:t>Sukaran</a:t>
            </a:r>
            <a:r>
              <a:rPr lang="en-US" sz="11200" dirty="0">
                <a:latin typeface="Times New Roman" panose="02020603050405020304" pitchFamily="18" charset="0"/>
                <a:cs typeface="Times New Roman" panose="02020603050405020304" pitchFamily="18" charset="0"/>
              </a:rPr>
              <a:t>, as I found it from a draft card for my great grandmother’s brother. Where is this place?</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A7F9AF4-7F94-485E-B95C-F283BDCCD1BF}"/>
              </a:ext>
            </a:extLst>
          </p:cNvPr>
          <p:cNvSpPr>
            <a:spLocks noGrp="1"/>
          </p:cNvSpPr>
          <p:nvPr>
            <p:ph type="sldNum" sz="quarter" idx="12"/>
          </p:nvPr>
        </p:nvSpPr>
        <p:spPr/>
        <p:txBody>
          <a:bodyPr/>
          <a:lstStyle/>
          <a:p>
            <a:fld id="{462FCA48-A5ED-45FF-9900-9A5D8CFC5DEF}" type="slidenum">
              <a:rPr lang="en-US" smtClean="0"/>
              <a:t>16</a:t>
            </a:fld>
            <a:endParaRPr lang="en-US" dirty="0"/>
          </a:p>
        </p:txBody>
      </p:sp>
      <p:sp>
        <p:nvSpPr>
          <p:cNvPr id="7" name="Title 1">
            <a:extLst>
              <a:ext uri="{FF2B5EF4-FFF2-40B4-BE49-F238E27FC236}">
                <a16:creationId xmlns:a16="http://schemas.microsoft.com/office/drawing/2014/main" id="{07B70793-E159-4EED-8F9F-C1E859E7BAE1}"/>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300030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0210BF-797B-4A7D-BD40-28B85F630A12}"/>
              </a:ext>
            </a:extLst>
          </p:cNvPr>
          <p:cNvSpPr>
            <a:spLocks noGrp="1"/>
          </p:cNvSpPr>
          <p:nvPr>
            <p:ph idx="1"/>
          </p:nvPr>
        </p:nvSpPr>
        <p:spPr>
          <a:xfrm>
            <a:off x="8292230" y="1127341"/>
            <a:ext cx="3061570" cy="5361141"/>
          </a:xfrm>
        </p:spPr>
        <p:txBody>
          <a:bodyPr>
            <a:normAutofit/>
          </a:bodyPr>
          <a:lstStyle/>
          <a:p>
            <a:pPr marL="0" indent="0">
              <a:buNone/>
            </a:pPr>
            <a:r>
              <a:rPr lang="en-US" sz="2000" dirty="0" err="1">
                <a:latin typeface="Times New Roman" panose="02020603050405020304" pitchFamily="18" charset="0"/>
                <a:cs typeface="Times New Roman" panose="02020603050405020304" pitchFamily="18" charset="0"/>
              </a:rPr>
              <a:t>Sukaran</a:t>
            </a:r>
            <a:r>
              <a:rPr lang="en-US" sz="2000" dirty="0">
                <a:latin typeface="Times New Roman" panose="02020603050405020304" pitchFamily="18" charset="0"/>
                <a:cs typeface="Times New Roman" panose="02020603050405020304" pitchFamily="18" charset="0"/>
              </a:rPr>
              <a:t> has many different spellings, but as in previous cases,  you need to go to </a:t>
            </a:r>
            <a:r>
              <a:rPr lang="en-US" sz="2000" dirty="0" err="1">
                <a:latin typeface="Times New Roman" panose="02020603050405020304" pitchFamily="18" charset="0"/>
                <a:cs typeface="Times New Roman" panose="02020603050405020304" pitchFamily="18" charset="0"/>
              </a:rPr>
              <a:t>JewishGen</a:t>
            </a:r>
            <a:r>
              <a:rPr lang="en-US" sz="2000" dirty="0">
                <a:latin typeface="Times New Roman" panose="02020603050405020304" pitchFamily="18" charset="0"/>
                <a:cs typeface="Times New Roman" panose="02020603050405020304" pitchFamily="18" charset="0"/>
              </a:rPr>
              <a:t> Town Finder.  </a:t>
            </a:r>
          </a:p>
          <a:p>
            <a:pPr marL="0" indent="0">
              <a:buNone/>
            </a:pPr>
            <a:r>
              <a:rPr lang="en-US" sz="2000" dirty="0">
                <a:latin typeface="Times New Roman" panose="02020603050405020304" pitchFamily="18" charset="0"/>
                <a:cs typeface="Times New Roman" panose="02020603050405020304" pitchFamily="18" charset="0"/>
              </a:rPr>
              <a:t>The most used names are </a:t>
            </a:r>
            <a:r>
              <a:rPr lang="en-US" sz="2000" dirty="0" err="1">
                <a:latin typeface="Times New Roman" panose="02020603050405020304" pitchFamily="18" charset="0"/>
                <a:cs typeface="Times New Roman" panose="02020603050405020304" pitchFamily="18" charset="0"/>
              </a:rPr>
              <a:t>Sekureni</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Securyany</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Now, the town is located in </a:t>
            </a:r>
            <a:r>
              <a:rPr lang="en-US" sz="2000" dirty="0" err="1">
                <a:latin typeface="Times New Roman" panose="02020603050405020304" pitchFamily="18" charset="0"/>
                <a:cs typeface="Times New Roman" panose="02020603050405020304" pitchFamily="18" charset="0"/>
              </a:rPr>
              <a:t>Czernovits</a:t>
            </a:r>
            <a:r>
              <a:rPr lang="en-US" sz="2000" dirty="0">
                <a:latin typeface="Times New Roman" panose="02020603050405020304" pitchFamily="18" charset="0"/>
                <a:cs typeface="Times New Roman" panose="02020603050405020304" pitchFamily="18" charset="0"/>
              </a:rPr>
              <a:t> oblast of Ukraine, but it used to be part of Bessarabia.</a:t>
            </a:r>
          </a:p>
          <a:p>
            <a:pPr marL="0" indent="0">
              <a:buNone/>
            </a:pPr>
            <a:r>
              <a:rPr lang="en-US" sz="2000" dirty="0">
                <a:latin typeface="Times New Roman" panose="02020603050405020304" pitchFamily="18" charset="0"/>
                <a:cs typeface="Times New Roman" panose="02020603050405020304" pitchFamily="18" charset="0"/>
              </a:rPr>
              <a:t>You will be able to find </a:t>
            </a:r>
            <a:r>
              <a:rPr lang="en-US" sz="2000" dirty="0" err="1">
                <a:latin typeface="Times New Roman" panose="02020603050405020304" pitchFamily="18" charset="0"/>
                <a:cs typeface="Times New Roman" panose="02020603050405020304" pitchFamily="18" charset="0"/>
              </a:rPr>
              <a:t>KehilaLinks</a:t>
            </a:r>
            <a:r>
              <a:rPr lang="en-US" sz="2000" dirty="0">
                <a:latin typeface="Times New Roman" panose="02020603050405020304" pitchFamily="18" charset="0"/>
                <a:cs typeface="Times New Roman" panose="02020603050405020304" pitchFamily="18" charset="0"/>
              </a:rPr>
              <a:t> website, cemetery, </a:t>
            </a:r>
            <a:r>
              <a:rPr lang="en-US" sz="2000" dirty="0" err="1">
                <a:latin typeface="Times New Roman" panose="02020603050405020304" pitchFamily="18" charset="0"/>
                <a:cs typeface="Times New Roman" panose="02020603050405020304" pitchFamily="18" charset="0"/>
              </a:rPr>
              <a:t>yizkor</a:t>
            </a:r>
            <a:r>
              <a:rPr lang="en-US" sz="2000" dirty="0">
                <a:latin typeface="Times New Roman" panose="02020603050405020304" pitchFamily="18" charset="0"/>
                <a:cs typeface="Times New Roman" panose="02020603050405020304" pitchFamily="18" charset="0"/>
              </a:rPr>
              <a:t> book, etc. if you search Jewishgen.org pages.</a:t>
            </a:r>
          </a:p>
        </p:txBody>
      </p:sp>
      <p:sp>
        <p:nvSpPr>
          <p:cNvPr id="4" name="Slide Number Placeholder 3">
            <a:extLst>
              <a:ext uri="{FF2B5EF4-FFF2-40B4-BE49-F238E27FC236}">
                <a16:creationId xmlns:a16="http://schemas.microsoft.com/office/drawing/2014/main" id="{8372D8FD-8A4E-432B-BA21-E00FC9667B4D}"/>
              </a:ext>
            </a:extLst>
          </p:cNvPr>
          <p:cNvSpPr>
            <a:spLocks noGrp="1"/>
          </p:cNvSpPr>
          <p:nvPr>
            <p:ph type="sldNum" sz="quarter" idx="12"/>
          </p:nvPr>
        </p:nvSpPr>
        <p:spPr/>
        <p:txBody>
          <a:bodyPr/>
          <a:lstStyle/>
          <a:p>
            <a:fld id="{462FCA48-A5ED-45FF-9900-9A5D8CFC5DEF}" type="slidenum">
              <a:rPr lang="en-US" smtClean="0"/>
              <a:t>17</a:t>
            </a:fld>
            <a:endParaRPr lang="en-US" dirty="0"/>
          </a:p>
        </p:txBody>
      </p:sp>
      <p:pic>
        <p:nvPicPr>
          <p:cNvPr id="5" name="Picture 4">
            <a:extLst>
              <a:ext uri="{FF2B5EF4-FFF2-40B4-BE49-F238E27FC236}">
                <a16:creationId xmlns:a16="http://schemas.microsoft.com/office/drawing/2014/main" id="{DF3D0776-F54F-4758-B909-026C4A0D5DF2}"/>
              </a:ext>
            </a:extLst>
          </p:cNvPr>
          <p:cNvPicPr>
            <a:picLocks noChangeAspect="1"/>
          </p:cNvPicPr>
          <p:nvPr/>
        </p:nvPicPr>
        <p:blipFill>
          <a:blip r:embed="rId2"/>
          <a:stretch>
            <a:fillRect/>
          </a:stretch>
        </p:blipFill>
        <p:spPr>
          <a:xfrm>
            <a:off x="548349" y="1087274"/>
            <a:ext cx="7430730" cy="5582836"/>
          </a:xfrm>
          <a:prstGeom prst="rect">
            <a:avLst/>
          </a:prstGeom>
        </p:spPr>
      </p:pic>
      <p:sp>
        <p:nvSpPr>
          <p:cNvPr id="6" name="Title 1">
            <a:extLst>
              <a:ext uri="{FF2B5EF4-FFF2-40B4-BE49-F238E27FC236}">
                <a16:creationId xmlns:a16="http://schemas.microsoft.com/office/drawing/2014/main" id="{A1C28880-E69D-41A9-88C0-9F7039E5ED9C}"/>
              </a:ext>
            </a:extLst>
          </p:cNvPr>
          <p:cNvSpPr txBox="1">
            <a:spLocks/>
          </p:cNvSpPr>
          <p:nvPr/>
        </p:nvSpPr>
        <p:spPr>
          <a:xfrm>
            <a:off x="815236" y="129219"/>
            <a:ext cx="10515600" cy="5847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318556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65C97-DB92-43B4-B816-3E8573D87A25}"/>
              </a:ext>
            </a:extLst>
          </p:cNvPr>
          <p:cNvSpPr>
            <a:spLocks noGrp="1"/>
          </p:cNvSpPr>
          <p:nvPr>
            <p:ph idx="1"/>
          </p:nvPr>
        </p:nvSpPr>
        <p:spPr>
          <a:xfrm>
            <a:off x="825674" y="2527082"/>
            <a:ext cx="10515600" cy="1117991"/>
          </a:xfrm>
        </p:spPr>
        <p:txBody>
          <a:bodyPr/>
          <a:lstStyle/>
          <a:p>
            <a:pPr marL="0" indent="0">
              <a:buNone/>
            </a:pPr>
            <a:r>
              <a:rPr lang="en-US" dirty="0">
                <a:latin typeface="Times New Roman" panose="02020603050405020304" pitchFamily="18" charset="0"/>
                <a:cs typeface="Times New Roman" panose="02020603050405020304" pitchFamily="18" charset="0"/>
              </a:rPr>
              <a:t>7. My grandfather and his family were from </a:t>
            </a:r>
            <a:r>
              <a:rPr lang="en-US" dirty="0" err="1">
                <a:latin typeface="Times New Roman" panose="02020603050405020304" pitchFamily="18" charset="0"/>
                <a:cs typeface="Times New Roman" panose="02020603050405020304" pitchFamily="18" charset="0"/>
              </a:rPr>
              <a:t>Faleshty</a:t>
            </a:r>
            <a:r>
              <a:rPr lang="en-US" dirty="0">
                <a:latin typeface="Times New Roman" panose="02020603050405020304" pitchFamily="18" charset="0"/>
                <a:cs typeface="Times New Roman" panose="02020603050405020304" pitchFamily="18" charset="0"/>
              </a:rPr>
              <a:t>. I was wondering where I can find or where I can retrieve </a:t>
            </a:r>
            <a:r>
              <a:rPr lang="en-US" dirty="0" err="1">
                <a:latin typeface="Times New Roman" panose="02020603050405020304" pitchFamily="18" charset="0"/>
                <a:cs typeface="Times New Roman" panose="02020603050405020304" pitchFamily="18" charset="0"/>
              </a:rPr>
              <a:t>Faleshty</a:t>
            </a:r>
            <a:r>
              <a:rPr lang="en-US" dirty="0">
                <a:latin typeface="Times New Roman" panose="02020603050405020304" pitchFamily="18" charset="0"/>
                <a:cs typeface="Times New Roman" panose="02020603050405020304" pitchFamily="18" charset="0"/>
              </a:rPr>
              <a:t> records from.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84E2304E-B081-484E-B2F3-3F3DB90505D8}"/>
              </a:ext>
            </a:extLst>
          </p:cNvPr>
          <p:cNvSpPr>
            <a:spLocks noGrp="1"/>
          </p:cNvSpPr>
          <p:nvPr>
            <p:ph type="sldNum" sz="quarter" idx="12"/>
          </p:nvPr>
        </p:nvSpPr>
        <p:spPr/>
        <p:txBody>
          <a:bodyPr/>
          <a:lstStyle/>
          <a:p>
            <a:fld id="{462FCA48-A5ED-45FF-9900-9A5D8CFC5DEF}" type="slidenum">
              <a:rPr lang="en-US" smtClean="0"/>
              <a:t>18</a:t>
            </a:fld>
            <a:endParaRPr lang="en-US" dirty="0"/>
          </a:p>
        </p:txBody>
      </p:sp>
      <p:sp>
        <p:nvSpPr>
          <p:cNvPr id="7" name="Title 1">
            <a:extLst>
              <a:ext uri="{FF2B5EF4-FFF2-40B4-BE49-F238E27FC236}">
                <a16:creationId xmlns:a16="http://schemas.microsoft.com/office/drawing/2014/main" id="{F5C93C99-14B0-4BDA-AB21-8C10BBB81B78}"/>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1127940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88C1AC-70EC-409B-80BA-7DC872933D1F}"/>
              </a:ext>
            </a:extLst>
          </p:cNvPr>
          <p:cNvSpPr>
            <a:spLocks noGrp="1"/>
          </p:cNvSpPr>
          <p:nvPr>
            <p:ph idx="1"/>
          </p:nvPr>
        </p:nvSpPr>
        <p:spPr>
          <a:xfrm>
            <a:off x="4759890" y="890540"/>
            <a:ext cx="6618962" cy="5635519"/>
          </a:xfrm>
        </p:spPr>
        <p:txBody>
          <a:bodyPr>
            <a:normAutofit/>
          </a:bodyPr>
          <a:lstStyle/>
          <a:p>
            <a:pPr marL="0" indent="0">
              <a:buNone/>
            </a:pPr>
            <a:r>
              <a:rPr lang="en-US" sz="2000" dirty="0" err="1">
                <a:latin typeface="Times New Roman" panose="02020603050405020304" pitchFamily="18" charset="0"/>
                <a:cs typeface="Times New Roman" panose="02020603050405020304" pitchFamily="18" charset="0"/>
              </a:rPr>
              <a:t>JewishGen</a:t>
            </a:r>
            <a:r>
              <a:rPr lang="en-US" sz="2000" dirty="0">
                <a:latin typeface="Times New Roman" panose="02020603050405020304" pitchFamily="18" charset="0"/>
                <a:cs typeface="Times New Roman" panose="02020603050405020304" pitchFamily="18" charset="0"/>
              </a:rPr>
              <a:t> Bessarabia SIG translated many sets of records from Moldovan archives.  Records are part of Romania (Bessarabia) database </a:t>
            </a:r>
            <a:r>
              <a:rPr lang="en-US" sz="2000" u="sng" dirty="0">
                <a:solidFill>
                  <a:schemeClr val="accent1">
                    <a:lumMod val="75000"/>
                  </a:schemeClr>
                </a:solidFill>
                <a:latin typeface="Times New Roman" panose="02020603050405020304" pitchFamily="18" charset="0"/>
                <a:cs typeface="Times New Roman" panose="02020603050405020304" pitchFamily="18" charset="0"/>
                <a:hlinkClick r:id="rId2"/>
              </a:rPr>
              <a:t>http://www.jewishgen.org/databases/Romania/</a:t>
            </a:r>
            <a:r>
              <a:rPr lang="en-US" sz="2000" u="sng" dirty="0">
                <a:solidFill>
                  <a:schemeClr val="accent1">
                    <a:lumMod val="75000"/>
                  </a:schemeClr>
                </a:solidFill>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You need to check the Introductory pages in this database (click the link above and scroll down), i.e. Bessarabia Vital Records, Bessarabia Revision List records, and find out if </a:t>
            </a:r>
            <a:r>
              <a:rPr lang="en-US" sz="2000" dirty="0" err="1">
                <a:latin typeface="Times New Roman" panose="02020603050405020304" pitchFamily="18" charset="0"/>
                <a:cs typeface="Times New Roman" panose="02020603050405020304" pitchFamily="18" charset="0"/>
              </a:rPr>
              <a:t>Faleshty</a:t>
            </a:r>
            <a:r>
              <a:rPr lang="en-US" sz="2000" dirty="0">
                <a:latin typeface="Times New Roman" panose="02020603050405020304" pitchFamily="18" charset="0"/>
                <a:cs typeface="Times New Roman" panose="02020603050405020304" pitchFamily="18" charset="0"/>
              </a:rPr>
              <a:t> is among the town records we have already translated.</a:t>
            </a:r>
          </a:p>
          <a:p>
            <a:pPr marL="0" indent="0">
              <a:buNone/>
            </a:pPr>
            <a:r>
              <a:rPr lang="en-US" sz="2000" dirty="0">
                <a:latin typeface="Times New Roman" panose="02020603050405020304" pitchFamily="18" charset="0"/>
                <a:cs typeface="Times New Roman" panose="02020603050405020304" pitchFamily="18" charset="0"/>
              </a:rPr>
              <a:t>Also there are a records in a number of Business directories.  They are at JewishGen, as well as at Bessarabia SIG website. </a:t>
            </a:r>
          </a:p>
          <a:p>
            <a:pPr marL="0" indent="0">
              <a:buNone/>
            </a:pPr>
            <a:r>
              <a:rPr lang="en-US" sz="2000" dirty="0">
                <a:latin typeface="Times New Roman" panose="02020603050405020304" pitchFamily="18" charset="0"/>
                <a:cs typeface="Times New Roman" panose="02020603050405020304" pitchFamily="18" charset="0"/>
              </a:rPr>
              <a:t>There are two cemeteries in </a:t>
            </a:r>
            <a:r>
              <a:rPr lang="en-US" sz="2000" dirty="0" err="1">
                <a:latin typeface="Times New Roman" panose="02020603050405020304" pitchFamily="18" charset="0"/>
                <a:cs typeface="Times New Roman" panose="02020603050405020304" pitchFamily="18" charset="0"/>
              </a:rPr>
              <a:t>Faleshti</a:t>
            </a:r>
            <a:r>
              <a:rPr lang="en-US" sz="2000" dirty="0">
                <a:latin typeface="Times New Roman" panose="02020603050405020304" pitchFamily="18" charset="0"/>
                <a:cs typeface="Times New Roman" panose="02020603050405020304" pitchFamily="18" charset="0"/>
              </a:rPr>
              <a:t> where the tombstones photographed and indexed, find the cemetery reports at </a:t>
            </a:r>
            <a:r>
              <a:rPr lang="en-US" sz="2000" u="sng" dirty="0">
                <a:solidFill>
                  <a:schemeClr val="accent1">
                    <a:lumMod val="75000"/>
                  </a:schemeClr>
                </a:solidFill>
                <a:latin typeface="Times New Roman" panose="02020603050405020304" pitchFamily="18" charset="0"/>
                <a:cs typeface="Times New Roman" panose="02020603050405020304" pitchFamily="18" charset="0"/>
              </a:rPr>
              <a:t>http://www.jewishgen.org/Bessarabia/Cemetery.html</a:t>
            </a:r>
          </a:p>
          <a:p>
            <a:pPr marL="0" indent="0">
              <a:buNone/>
            </a:pPr>
            <a:r>
              <a:rPr lang="en-US" sz="2000" dirty="0">
                <a:latin typeface="Times New Roman" panose="02020603050405020304" pitchFamily="18" charset="0"/>
                <a:cs typeface="Times New Roman" panose="02020603050405020304" pitchFamily="18" charset="0"/>
              </a:rPr>
              <a:t>You may find Family stories, family trees related to your place.</a:t>
            </a:r>
          </a:p>
          <a:p>
            <a:pPr marL="0" indent="0">
              <a:buNone/>
            </a:pPr>
            <a:r>
              <a:rPr lang="en-US" sz="2000" dirty="0">
                <a:latin typeface="Times New Roman" panose="02020603050405020304" pitchFamily="18" charset="0"/>
                <a:cs typeface="Times New Roman" panose="02020603050405020304" pitchFamily="18" charset="0"/>
                <a:hlinkClick r:id="rId3"/>
              </a:rPr>
              <a:t>http://www.jewishgen.org/Bessarabia/FamilyMemoirs.html</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hlinkClick r:id="rId4"/>
              </a:rPr>
              <a:t>http://www.jewishgen.org/Bessarabia/FamilyTrees.html</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0B52CDB-9173-429F-A961-83DB2791CFC3}"/>
              </a:ext>
            </a:extLst>
          </p:cNvPr>
          <p:cNvSpPr>
            <a:spLocks noGrp="1"/>
          </p:cNvSpPr>
          <p:nvPr>
            <p:ph type="sldNum" sz="quarter" idx="12"/>
          </p:nvPr>
        </p:nvSpPr>
        <p:spPr/>
        <p:txBody>
          <a:bodyPr/>
          <a:lstStyle/>
          <a:p>
            <a:fld id="{462FCA48-A5ED-45FF-9900-9A5D8CFC5DEF}" type="slidenum">
              <a:rPr lang="en-US" smtClean="0"/>
              <a:t>19</a:t>
            </a:fld>
            <a:endParaRPr lang="en-US" dirty="0"/>
          </a:p>
        </p:txBody>
      </p:sp>
      <p:sp>
        <p:nvSpPr>
          <p:cNvPr id="5" name="Title 1">
            <a:extLst>
              <a:ext uri="{FF2B5EF4-FFF2-40B4-BE49-F238E27FC236}">
                <a16:creationId xmlns:a16="http://schemas.microsoft.com/office/drawing/2014/main" id="{C367D5FE-3303-4734-A39E-64007E958704}"/>
              </a:ext>
            </a:extLst>
          </p:cNvPr>
          <p:cNvSpPr txBox="1">
            <a:spLocks/>
          </p:cNvSpPr>
          <p:nvPr/>
        </p:nvSpPr>
        <p:spPr>
          <a:xfrm>
            <a:off x="815236" y="129219"/>
            <a:ext cx="10515600" cy="58476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pic>
        <p:nvPicPr>
          <p:cNvPr id="2" name="Picture 1">
            <a:extLst>
              <a:ext uri="{FF2B5EF4-FFF2-40B4-BE49-F238E27FC236}">
                <a16:creationId xmlns:a16="http://schemas.microsoft.com/office/drawing/2014/main" id="{242FE3BC-EBC0-44DA-A5CB-5E16D28259AC}"/>
              </a:ext>
            </a:extLst>
          </p:cNvPr>
          <p:cNvPicPr>
            <a:picLocks noChangeAspect="1"/>
          </p:cNvPicPr>
          <p:nvPr/>
        </p:nvPicPr>
        <p:blipFill>
          <a:blip r:embed="rId5"/>
          <a:stretch>
            <a:fillRect/>
          </a:stretch>
        </p:blipFill>
        <p:spPr>
          <a:xfrm>
            <a:off x="375500" y="597647"/>
            <a:ext cx="4171950" cy="5878309"/>
          </a:xfrm>
          <a:prstGeom prst="rect">
            <a:avLst/>
          </a:prstGeom>
        </p:spPr>
      </p:pic>
    </p:spTree>
    <p:extLst>
      <p:ext uri="{BB962C8B-B14F-4D97-AF65-F5344CB8AC3E}">
        <p14:creationId xmlns:p14="http://schemas.microsoft.com/office/powerpoint/2010/main" val="2167225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CCD02E5-E286-4B4D-9508-1022CF089EB2}"/>
              </a:ext>
            </a:extLst>
          </p:cNvPr>
          <p:cNvSpPr>
            <a:spLocks noGrp="1"/>
          </p:cNvSpPr>
          <p:nvPr>
            <p:ph type="title"/>
          </p:nvPr>
        </p:nvSpPr>
        <p:spPr>
          <a:xfrm>
            <a:off x="739036" y="435998"/>
            <a:ext cx="10665369" cy="628714"/>
          </a:xfrm>
        </p:spPr>
        <p:txBody>
          <a:bodyPr>
            <a:normAutofit/>
          </a:bodyPr>
          <a:lstStyle/>
          <a:p>
            <a:pPr algn="ctr"/>
            <a:r>
              <a:rPr lang="en-US" sz="3600" b="1" dirty="0">
                <a:solidFill>
                  <a:schemeClr val="accent1">
                    <a:lumMod val="75000"/>
                  </a:schemeClr>
                </a:solidFill>
              </a:rPr>
              <a:t>Bessarabia on the map of Europe</a:t>
            </a:r>
            <a:endParaRPr lang="en-US" sz="3600" dirty="0">
              <a:solidFill>
                <a:schemeClr val="accent1">
                  <a:lumMod val="75000"/>
                </a:schemeClr>
              </a:solidFill>
            </a:endParaRPr>
          </a:p>
        </p:txBody>
      </p:sp>
      <p:sp>
        <p:nvSpPr>
          <p:cNvPr id="2" name="Slide Number Placeholder 1"/>
          <p:cNvSpPr>
            <a:spLocks noGrp="1"/>
          </p:cNvSpPr>
          <p:nvPr>
            <p:ph type="sldNum" sz="quarter" idx="12"/>
          </p:nvPr>
        </p:nvSpPr>
        <p:spPr/>
        <p:txBody>
          <a:bodyPr/>
          <a:lstStyle/>
          <a:p>
            <a:fld id="{462FCA48-A5ED-45FF-9900-9A5D8CFC5DEF}" type="slidenum">
              <a:rPr lang="en-US" smtClean="0"/>
              <a:t>2</a:t>
            </a:fld>
            <a:endParaRPr lang="en-US" dirty="0"/>
          </a:p>
        </p:txBody>
      </p:sp>
      <p:pic>
        <p:nvPicPr>
          <p:cNvPr id="3" name="Picture 2">
            <a:extLst>
              <a:ext uri="{FF2B5EF4-FFF2-40B4-BE49-F238E27FC236}">
                <a16:creationId xmlns:a16="http://schemas.microsoft.com/office/drawing/2014/main" id="{B2452E47-E156-4564-95AD-B97ACB434DB1}"/>
              </a:ext>
            </a:extLst>
          </p:cNvPr>
          <p:cNvPicPr>
            <a:picLocks noChangeAspect="1"/>
          </p:cNvPicPr>
          <p:nvPr/>
        </p:nvPicPr>
        <p:blipFill>
          <a:blip r:embed="rId2"/>
          <a:stretch>
            <a:fillRect/>
          </a:stretch>
        </p:blipFill>
        <p:spPr>
          <a:xfrm>
            <a:off x="2239750" y="1128712"/>
            <a:ext cx="7816495" cy="5560187"/>
          </a:xfrm>
          <a:prstGeom prst="rect">
            <a:avLst/>
          </a:prstGeom>
        </p:spPr>
      </p:pic>
    </p:spTree>
    <p:extLst>
      <p:ext uri="{BB962C8B-B14F-4D97-AF65-F5344CB8AC3E}">
        <p14:creationId xmlns:p14="http://schemas.microsoft.com/office/powerpoint/2010/main" val="810952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0518" y="1578279"/>
            <a:ext cx="10515600" cy="3922278"/>
          </a:xfrm>
        </p:spPr>
        <p:txBody>
          <a:bodyPr>
            <a:normAutofit/>
          </a:bodyPr>
          <a:lstStyle/>
          <a:p>
            <a:pPr marL="514350" indent="-514350">
              <a:buAutoNum type="arabicPeriod" startAt="8"/>
            </a:pPr>
            <a:r>
              <a:rPr lang="en-US" dirty="0"/>
              <a:t>Several questions were about how our ancestors traveled from Bessarabia to Odessa and Bessarabia to the West.</a:t>
            </a:r>
          </a:p>
          <a:p>
            <a:pPr marL="514350" indent="-514350">
              <a:buAutoNum type="arabicPeriod" startAt="8"/>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462FCA48-A5ED-45FF-9900-9A5D8CFC5DEF}" type="slidenum">
              <a:rPr lang="en-US" smtClean="0"/>
              <a:t>20</a:t>
            </a:fld>
            <a:endParaRPr lang="en-US" dirty="0"/>
          </a:p>
        </p:txBody>
      </p:sp>
      <p:sp>
        <p:nvSpPr>
          <p:cNvPr id="5" name="Title 1">
            <a:extLst>
              <a:ext uri="{FF2B5EF4-FFF2-40B4-BE49-F238E27FC236}">
                <a16:creationId xmlns:a16="http://schemas.microsoft.com/office/drawing/2014/main" id="{F2C9B646-E2B0-4C59-AC74-92F41D66BD03}"/>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104214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E2304E-B081-484E-B2F3-3F3DB90505D8}"/>
              </a:ext>
            </a:extLst>
          </p:cNvPr>
          <p:cNvSpPr>
            <a:spLocks noGrp="1"/>
          </p:cNvSpPr>
          <p:nvPr>
            <p:ph type="sldNum" sz="quarter" idx="12"/>
          </p:nvPr>
        </p:nvSpPr>
        <p:spPr/>
        <p:txBody>
          <a:bodyPr/>
          <a:lstStyle/>
          <a:p>
            <a:fld id="{462FCA48-A5ED-45FF-9900-9A5D8CFC5DEF}" type="slidenum">
              <a:rPr lang="en-US" smtClean="0"/>
              <a:t>21</a:t>
            </a:fld>
            <a:endParaRPr lang="en-US" dirty="0"/>
          </a:p>
        </p:txBody>
      </p:sp>
      <p:sp>
        <p:nvSpPr>
          <p:cNvPr id="6" name="Rectangle 5">
            <a:extLst>
              <a:ext uri="{FF2B5EF4-FFF2-40B4-BE49-F238E27FC236}">
                <a16:creationId xmlns:a16="http://schemas.microsoft.com/office/drawing/2014/main" id="{0169F7AB-E1A8-4233-8344-89000539049C}"/>
              </a:ext>
            </a:extLst>
          </p:cNvPr>
          <p:cNvSpPr/>
          <p:nvPr/>
        </p:nvSpPr>
        <p:spPr>
          <a:xfrm>
            <a:off x="964504" y="1534375"/>
            <a:ext cx="10484285"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t>
            </a:r>
            <a:r>
              <a:rPr lang="en-US" sz="2400" b="1" dirty="0">
                <a:latin typeface="Times New Roman" panose="02020603050405020304" pitchFamily="18" charset="0"/>
                <a:cs typeface="Times New Roman" panose="02020603050405020304" pitchFamily="18" charset="0"/>
              </a:rPr>
              <a:t>railway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Chișinău</a:t>
            </a:r>
            <a:r>
              <a:rPr lang="en-US" sz="2400" dirty="0">
                <a:latin typeface="Times New Roman" panose="02020603050405020304" pitchFamily="18" charset="0"/>
                <a:cs typeface="Times New Roman" panose="02020603050405020304" pitchFamily="18" charset="0"/>
              </a:rPr>
              <a:t> (Kishinev)-</a:t>
            </a:r>
            <a:r>
              <a:rPr lang="en-US" sz="2400" dirty="0" err="1">
                <a:latin typeface="Times New Roman" panose="02020603050405020304" pitchFamily="18" charset="0"/>
                <a:cs typeface="Times New Roman" panose="02020603050405020304" pitchFamily="18" charset="0"/>
              </a:rPr>
              <a:t>Iași</a:t>
            </a:r>
            <a:r>
              <a:rPr lang="en-US" sz="2400" dirty="0">
                <a:latin typeface="Times New Roman" panose="02020603050405020304" pitchFamily="18" charset="0"/>
                <a:cs typeface="Times New Roman" panose="02020603050405020304" pitchFamily="18" charset="0"/>
              </a:rPr>
              <a:t> was opened on June 1, 1875 in preparation for the Russo-Turkish War (1877–1878) .  From Iasi there were railways to Western Europe.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Also Kishinev was connected to Reni and Galati from 1877.  You can see information about Railroads in Bessarabia and Transnistria at</a:t>
            </a:r>
          </a:p>
          <a:p>
            <a:r>
              <a:rPr lang="en-US" sz="2400" dirty="0">
                <a:latin typeface="Times New Roman" panose="02020603050405020304" pitchFamily="18" charset="0"/>
                <a:cs typeface="Times New Roman" panose="02020603050405020304" pitchFamily="18" charset="0"/>
                <a:hlinkClick r:id="rId2"/>
              </a:rPr>
              <a:t>https://en.wikipedia.org/wiki/Transnistrian_Railway</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Here is another article about Odessa – Kishinev Railroad:</a:t>
            </a:r>
          </a:p>
          <a:p>
            <a:r>
              <a:rPr lang="en-US" sz="2400" dirty="0">
                <a:latin typeface="Times New Roman" panose="02020603050405020304" pitchFamily="18" charset="0"/>
                <a:cs typeface="Times New Roman" panose="02020603050405020304" pitchFamily="18" charset="0"/>
                <a:hlinkClick r:id="rId3"/>
              </a:rPr>
              <a:t>http://encyclopedia2.thefreedictionary.com/Odessa-Kishinev+Railroad</a:t>
            </a:r>
            <a:endParaRPr lang="en-US" sz="24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457C9BC-2F79-49A3-819E-8AAEB5F8DCE3}"/>
              </a:ext>
            </a:extLst>
          </p:cNvPr>
          <p:cNvSpPr txBox="1">
            <a:spLocks/>
          </p:cNvSpPr>
          <p:nvPr/>
        </p:nvSpPr>
        <p:spPr>
          <a:xfrm>
            <a:off x="815236" y="129219"/>
            <a:ext cx="10515600" cy="10357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2368363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solidFill>
                  <a:schemeClr val="accent1">
                    <a:lumMod val="75000"/>
                  </a:schemeClr>
                </a:solidFill>
              </a:rPr>
              <a:t>Internet resources on Jewish Bessarabia</a:t>
            </a:r>
          </a:p>
        </p:txBody>
      </p:sp>
      <p:sp>
        <p:nvSpPr>
          <p:cNvPr id="3" name="Content Placeholder 2"/>
          <p:cNvSpPr>
            <a:spLocks noGrp="1"/>
          </p:cNvSpPr>
          <p:nvPr>
            <p:ph idx="1"/>
          </p:nvPr>
        </p:nvSpPr>
        <p:spPr>
          <a:xfrm>
            <a:off x="1981200" y="1066800"/>
            <a:ext cx="8382000" cy="5562600"/>
          </a:xfrm>
        </p:spPr>
        <p:txBody>
          <a:bodyPr>
            <a:normAutofit fontScale="92500" lnSpcReduction="10000"/>
          </a:bodyPr>
          <a:lstStyle/>
          <a:p>
            <a:r>
              <a:rPr lang="en-US" sz="1800" dirty="0"/>
              <a:t>Bessarabia SIG website: </a:t>
            </a:r>
            <a:r>
              <a:rPr lang="en-US" sz="1800" u="sng" dirty="0">
                <a:hlinkClick r:id="rId2"/>
              </a:rPr>
              <a:t>www.jewishgen.org/bessarabia</a:t>
            </a:r>
            <a:endParaRPr lang="en-US" sz="1800" dirty="0"/>
          </a:p>
          <a:p>
            <a:r>
              <a:rPr lang="en-US" sz="1800" dirty="0"/>
              <a:t>Aaron Shneer Gallery: </a:t>
            </a:r>
            <a:r>
              <a:rPr lang="en-US" sz="1400" dirty="0">
                <a:hlinkClick r:id="rId3"/>
              </a:rPr>
              <a:t>http://picasaweb.google.com/106995678358404531836</a:t>
            </a:r>
            <a:r>
              <a:rPr lang="en-US" sz="1400" dirty="0"/>
              <a:t> </a:t>
            </a:r>
            <a:endParaRPr lang="en-US" sz="1400" dirty="0">
              <a:hlinkClick r:id="rId4"/>
            </a:endParaRPr>
          </a:p>
          <a:p>
            <a:r>
              <a:rPr lang="en-US" sz="1800" dirty="0"/>
              <a:t>Jewish News portal : </a:t>
            </a:r>
            <a:r>
              <a:rPr lang="en-US" sz="1400" dirty="0">
                <a:hlinkClick r:id="rId4"/>
              </a:rPr>
              <a:t>www.dorledor.info</a:t>
            </a:r>
            <a:r>
              <a:rPr lang="en-US" sz="1400" dirty="0"/>
              <a:t>  (Russian)</a:t>
            </a:r>
          </a:p>
          <a:p>
            <a:r>
              <a:rPr lang="en-US" sz="1800" dirty="0"/>
              <a:t>My town Kishinev: </a:t>
            </a:r>
            <a:r>
              <a:rPr lang="en-US" sz="1800" dirty="0">
                <a:hlinkClick r:id="rId5"/>
              </a:rPr>
              <a:t>http://oldchisinau.com/</a:t>
            </a:r>
            <a:r>
              <a:rPr lang="en-US" sz="1800" dirty="0"/>
              <a:t>  (Russian)</a:t>
            </a:r>
          </a:p>
          <a:p>
            <a:r>
              <a:rPr lang="en-US" sz="1800" dirty="0"/>
              <a:t>Centrul Istoric al Chisinaului: </a:t>
            </a:r>
            <a:r>
              <a:rPr lang="en-US" sz="1800" dirty="0">
                <a:hlinkClick r:id="rId6"/>
              </a:rPr>
              <a:t>http://www.monument.sit.md/</a:t>
            </a:r>
            <a:r>
              <a:rPr lang="en-US" sz="1800" dirty="0"/>
              <a:t>  (Romanian)</a:t>
            </a:r>
          </a:p>
          <a:p>
            <a:r>
              <a:rPr lang="en-US" sz="1800" dirty="0"/>
              <a:t>Jewish Memory:  </a:t>
            </a:r>
            <a:r>
              <a:rPr lang="en-US" sz="1800" dirty="0">
                <a:hlinkClick r:id="rId7"/>
              </a:rPr>
              <a:t>http://www.jewishmemory.md/eng/</a:t>
            </a:r>
            <a:r>
              <a:rPr lang="en-US" sz="1800" dirty="0"/>
              <a:t> (English, Russian)</a:t>
            </a:r>
          </a:p>
          <a:p>
            <a:r>
              <a:rPr lang="en-US" sz="1800" dirty="0"/>
              <a:t>All about Bessarabia: </a:t>
            </a:r>
            <a:r>
              <a:rPr lang="en-US" sz="1800" dirty="0">
                <a:hlinkClick r:id="rId8"/>
              </a:rPr>
              <a:t>http://www.bessarabia.ru/</a:t>
            </a:r>
            <a:r>
              <a:rPr lang="en-US" sz="1800" dirty="0"/>
              <a:t>  (English, Russian)</a:t>
            </a:r>
          </a:p>
          <a:p>
            <a:r>
              <a:rPr lang="en-US" sz="1800" dirty="0"/>
              <a:t>Jewish Encyclopedia: </a:t>
            </a:r>
            <a:r>
              <a:rPr lang="en-US" sz="1800" dirty="0">
                <a:hlinkClick r:id="rId9"/>
              </a:rPr>
              <a:t>http://www.jewishencyclopedia.com/articles/3185-bessarabia</a:t>
            </a:r>
            <a:endParaRPr lang="en-US" sz="1800" dirty="0"/>
          </a:p>
          <a:p>
            <a:r>
              <a:rPr lang="en-US" sz="1800" dirty="0"/>
              <a:t>Historical Maps of Moldova: </a:t>
            </a:r>
            <a:r>
              <a:rPr lang="en-US" sz="1800" dirty="0">
                <a:hlinkClick r:id="rId10"/>
              </a:rPr>
              <a:t>http://commons.wikimedia.org/wiki/Category:Maps_of_the_history_of_Moldova</a:t>
            </a:r>
            <a:endParaRPr lang="en-US" sz="1800" dirty="0"/>
          </a:p>
          <a:p>
            <a:r>
              <a:rPr lang="en-US" sz="1800" dirty="0"/>
              <a:t>Jewish Cemeteries of Kishinev and Orgeev: </a:t>
            </a:r>
            <a:r>
              <a:rPr lang="en-US" sz="1800" dirty="0">
                <a:hlinkClick r:id="rId11"/>
              </a:rPr>
              <a:t>http://www.pavetex.md/</a:t>
            </a:r>
            <a:r>
              <a:rPr lang="en-US" sz="1800" dirty="0"/>
              <a:t> </a:t>
            </a:r>
          </a:p>
          <a:p>
            <a:r>
              <a:rPr lang="en-US" sz="1800" dirty="0"/>
              <a:t>Bessarabian Jews: </a:t>
            </a:r>
            <a:r>
              <a:rPr lang="en-US" sz="1800" dirty="0">
                <a:hlinkClick r:id="rId12"/>
              </a:rPr>
              <a:t>http://en.wikipedia.org/wiki/Category:Bessarabian_Jews</a:t>
            </a:r>
            <a:r>
              <a:rPr lang="en-US" sz="1800" dirty="0"/>
              <a:t> </a:t>
            </a:r>
          </a:p>
          <a:p>
            <a:r>
              <a:rPr lang="en-US" sz="1800" dirty="0"/>
              <a:t>Preserving Jewish memory Centropa:  </a:t>
            </a:r>
            <a:r>
              <a:rPr lang="en-US" sz="1800" dirty="0">
                <a:hlinkClick r:id="rId13"/>
              </a:rPr>
              <a:t>http://www.centropa.org/</a:t>
            </a:r>
            <a:r>
              <a:rPr lang="en-US" sz="1800" dirty="0"/>
              <a:t> </a:t>
            </a:r>
          </a:p>
          <a:p>
            <a:r>
              <a:rPr lang="en-US" sz="1600" dirty="0"/>
              <a:t>Bessarabian Maps: </a:t>
            </a:r>
            <a:r>
              <a:rPr lang="en-US" sz="1600" dirty="0">
                <a:hlinkClick r:id="rId14"/>
              </a:rPr>
              <a:t>http://www.wwii-photos-maps.com/bessarabianmaps/index.html</a:t>
            </a:r>
            <a:endParaRPr lang="en-US" sz="1600" dirty="0"/>
          </a:p>
          <a:p>
            <a:r>
              <a:rPr lang="en-US" sz="1800" dirty="0"/>
              <a:t>Memorial: </a:t>
            </a:r>
            <a:r>
              <a:rPr lang="en-US" sz="1800" dirty="0">
                <a:hlinkClick r:id="rId15"/>
              </a:rPr>
              <a:t>http://www.obd-memorial.ru/html/index.html</a:t>
            </a:r>
            <a:r>
              <a:rPr lang="en-US" sz="1800" dirty="0"/>
              <a:t> (Russian)</a:t>
            </a:r>
          </a:p>
          <a:p>
            <a:r>
              <a:rPr lang="en-US" sz="1800" dirty="0"/>
              <a:t>Memory Book: </a:t>
            </a:r>
            <a:r>
              <a:rPr lang="en-US" sz="1800" dirty="0">
                <a:hlinkClick r:id="rId16"/>
              </a:rPr>
              <a:t>http://www.nekropol.com/Holokost.htm</a:t>
            </a:r>
            <a:r>
              <a:rPr lang="en-US" sz="1800" dirty="0"/>
              <a:t> (Russian)</a:t>
            </a:r>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22</a:t>
            </a:fld>
            <a:endParaRPr lang="en-US" dirty="0"/>
          </a:p>
        </p:txBody>
      </p:sp>
    </p:spTree>
    <p:extLst>
      <p:ext uri="{BB962C8B-B14F-4D97-AF65-F5344CB8AC3E}">
        <p14:creationId xmlns:p14="http://schemas.microsoft.com/office/powerpoint/2010/main" val="132678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347542" cy="2282912"/>
          </a:xfrm>
        </p:spPr>
        <p:txBody>
          <a:bodyPr>
            <a:normAutofit fontScale="92500" lnSpcReduction="10000"/>
          </a:bodyPr>
          <a:lstStyle/>
          <a:p>
            <a:pPr marL="0" indent="0" algn="ctr">
              <a:buNone/>
            </a:pPr>
            <a:endParaRPr lang="en-US" dirty="0"/>
          </a:p>
          <a:p>
            <a:pPr marL="0" indent="0" algn="ctr">
              <a:buNone/>
            </a:pPr>
            <a:r>
              <a:rPr lang="en-US" dirty="0"/>
              <a:t>More Questions?</a:t>
            </a:r>
          </a:p>
          <a:p>
            <a:pPr marL="0" indent="0" algn="ctr">
              <a:buNone/>
            </a:pPr>
            <a:endParaRPr lang="en-US" dirty="0"/>
          </a:p>
          <a:p>
            <a:pPr marL="0" indent="0" algn="ctr">
              <a:buNone/>
            </a:pPr>
            <a:r>
              <a:rPr lang="en-US" dirty="0"/>
              <a:t>Find us at </a:t>
            </a:r>
          </a:p>
          <a:p>
            <a:pPr marL="0" indent="0" algn="ctr">
              <a:buNone/>
            </a:pPr>
            <a:r>
              <a:rPr lang="en-US" dirty="0"/>
              <a:t>http://www.jewishgen.org/Bessarabia</a:t>
            </a:r>
          </a:p>
          <a:p>
            <a:pPr marL="0" indent="0" algn="ctr">
              <a:buNone/>
            </a:pPr>
            <a:endParaRPr lang="en-US" dirty="0"/>
          </a:p>
        </p:txBody>
      </p:sp>
      <p:sp>
        <p:nvSpPr>
          <p:cNvPr id="4" name="Slide Number Placeholder 3"/>
          <p:cNvSpPr>
            <a:spLocks noGrp="1"/>
          </p:cNvSpPr>
          <p:nvPr>
            <p:ph type="sldNum" sz="quarter" idx="12"/>
          </p:nvPr>
        </p:nvSpPr>
        <p:spPr/>
        <p:txBody>
          <a:bodyPr/>
          <a:lstStyle/>
          <a:p>
            <a:fld id="{E22CBC9E-19BE-4D2C-981C-A160452BB944}" type="slidenum">
              <a:rPr lang="en-US" smtClean="0"/>
              <a:pPr/>
              <a:t>23</a:t>
            </a:fld>
            <a:endParaRPr lang="en-US" dirty="0"/>
          </a:p>
        </p:txBody>
      </p:sp>
      <p:sp>
        <p:nvSpPr>
          <p:cNvPr id="7" name="Title 1">
            <a:extLst>
              <a:ext uri="{FF2B5EF4-FFF2-40B4-BE49-F238E27FC236}">
                <a16:creationId xmlns:a16="http://schemas.microsoft.com/office/drawing/2014/main" id="{6DE176EF-548B-4DAB-A813-A600C5B28566}"/>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pic>
        <p:nvPicPr>
          <p:cNvPr id="8" name="Picture 7">
            <a:extLst>
              <a:ext uri="{FF2B5EF4-FFF2-40B4-BE49-F238E27FC236}">
                <a16:creationId xmlns:a16="http://schemas.microsoft.com/office/drawing/2014/main" id="{DA7B316C-E189-4D20-9056-4AA8B4591E19}"/>
              </a:ext>
            </a:extLst>
          </p:cNvPr>
          <p:cNvPicPr>
            <a:picLocks noChangeAspect="1"/>
          </p:cNvPicPr>
          <p:nvPr/>
        </p:nvPicPr>
        <p:blipFill>
          <a:blip r:embed="rId2"/>
          <a:stretch>
            <a:fillRect/>
          </a:stretch>
        </p:blipFill>
        <p:spPr>
          <a:xfrm>
            <a:off x="2464196" y="4442175"/>
            <a:ext cx="7820025" cy="942975"/>
          </a:xfrm>
          <a:prstGeom prst="rect">
            <a:avLst/>
          </a:prstGeom>
        </p:spPr>
      </p:pic>
    </p:spTree>
    <p:extLst>
      <p:ext uri="{BB962C8B-B14F-4D97-AF65-F5344CB8AC3E}">
        <p14:creationId xmlns:p14="http://schemas.microsoft.com/office/powerpoint/2010/main" val="41374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FEE7B73-41A6-4F53-A75E-5AEB38360591}"/>
              </a:ext>
            </a:extLst>
          </p:cNvPr>
          <p:cNvSpPr>
            <a:spLocks noGrp="1"/>
          </p:cNvSpPr>
          <p:nvPr>
            <p:ph type="title"/>
          </p:nvPr>
        </p:nvSpPr>
        <p:spPr>
          <a:xfrm>
            <a:off x="739036" y="435998"/>
            <a:ext cx="10665369" cy="1281112"/>
          </a:xfrm>
        </p:spPr>
        <p:txBody>
          <a:bodyPr>
            <a:normAutofit/>
          </a:body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
        <p:nvSpPr>
          <p:cNvPr id="3" name="Content Placeholder 2">
            <a:extLst>
              <a:ext uri="{FF2B5EF4-FFF2-40B4-BE49-F238E27FC236}">
                <a16:creationId xmlns:a16="http://schemas.microsoft.com/office/drawing/2014/main" id="{AF32576D-6BFE-4430-BAB8-0B8D29753D1E}"/>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1. My great grandmother was born in </a:t>
            </a:r>
            <a:r>
              <a:rPr lang="en-US" dirty="0" err="1">
                <a:latin typeface="Times New Roman" panose="02020603050405020304" pitchFamily="18" charset="0"/>
                <a:cs typeface="Times New Roman" panose="02020603050405020304" pitchFamily="18" charset="0"/>
              </a:rPr>
              <a:t>Belz</a:t>
            </a:r>
            <a:r>
              <a:rPr lang="en-US" dirty="0">
                <a:latin typeface="Times New Roman" panose="02020603050405020304" pitchFamily="18" charset="0"/>
                <a:cs typeface="Times New Roman" panose="02020603050405020304" pitchFamily="18" charset="0"/>
              </a:rPr>
              <a:t>, but the </a:t>
            </a:r>
            <a:r>
              <a:rPr lang="en-US" dirty="0" err="1">
                <a:latin typeface="Times New Roman" panose="02020603050405020304" pitchFamily="18" charset="0"/>
                <a:cs typeface="Times New Roman" panose="02020603050405020304" pitchFamily="18" charset="0"/>
              </a:rPr>
              <a:t>Yad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Vashem</a:t>
            </a:r>
            <a:r>
              <a:rPr lang="en-US" dirty="0">
                <a:latin typeface="Times New Roman" panose="02020603050405020304" pitchFamily="18" charset="0"/>
                <a:cs typeface="Times New Roman" panose="02020603050405020304" pitchFamily="18" charset="0"/>
              </a:rPr>
              <a:t> entry submitted by her son her place of birth appears to be Bessarabia. </a:t>
            </a:r>
          </a:p>
          <a:p>
            <a:pPr marL="852488" indent="-225425">
              <a:tabLst>
                <a:tab pos="852488" algn="l"/>
              </a:tabLst>
            </a:pPr>
            <a:r>
              <a:rPr lang="en-US" dirty="0">
                <a:latin typeface="Times New Roman" panose="02020603050405020304" pitchFamily="18" charset="0"/>
                <a:cs typeface="Times New Roman" panose="02020603050405020304" pitchFamily="18" charset="0"/>
              </a:rPr>
              <a:t>	Is </a:t>
            </a:r>
            <a:r>
              <a:rPr lang="en-US" dirty="0" err="1">
                <a:latin typeface="Times New Roman" panose="02020603050405020304" pitchFamily="18" charset="0"/>
                <a:cs typeface="Times New Roman" panose="02020603050405020304" pitchFamily="18" charset="0"/>
              </a:rPr>
              <a:t>Belz</a:t>
            </a:r>
            <a:r>
              <a:rPr lang="en-US" dirty="0">
                <a:latin typeface="Times New Roman" panose="02020603050405020304" pitchFamily="18" charset="0"/>
                <a:cs typeface="Times New Roman" panose="02020603050405020304" pitchFamily="18" charset="0"/>
              </a:rPr>
              <a:t> in Bessarabia? </a:t>
            </a:r>
          </a:p>
          <a:p>
            <a:pPr marL="852488" indent="-225425">
              <a:tabLst>
                <a:tab pos="852488" algn="l"/>
              </a:tabLst>
            </a:pPr>
            <a:r>
              <a:rPr lang="en-US" dirty="0">
                <a:latin typeface="Times New Roman" panose="02020603050405020304" pitchFamily="18" charset="0"/>
                <a:cs typeface="Times New Roman" panose="02020603050405020304" pitchFamily="18" charset="0"/>
              </a:rPr>
              <a:t>	My great grandmother was a follower of the </a:t>
            </a:r>
            <a:r>
              <a:rPr lang="en-US" dirty="0" err="1">
                <a:latin typeface="Times New Roman" panose="02020603050405020304" pitchFamily="18" charset="0"/>
                <a:cs typeface="Times New Roman" panose="02020603050405020304" pitchFamily="18" charset="0"/>
              </a:rPr>
              <a:t>Belzer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Rebbe</a:t>
            </a:r>
            <a:r>
              <a:rPr lang="en-US" dirty="0">
                <a:latin typeface="Times New Roman" panose="02020603050405020304" pitchFamily="18" charset="0"/>
                <a:cs typeface="Times New Roman" panose="02020603050405020304" pitchFamily="18" charset="0"/>
              </a:rPr>
              <a:t>, was 	he from Bessarabia?</a:t>
            </a:r>
          </a:p>
          <a:p>
            <a:pPr marL="0" indent="0">
              <a:buNone/>
            </a:pPr>
            <a:r>
              <a:rPr lang="en-US" dirty="0">
                <a:latin typeface="Times New Roman" panose="02020603050405020304" pitchFamily="18" charset="0"/>
                <a:cs typeface="Times New Roman" panose="02020603050405020304" pitchFamily="18" charset="0"/>
              </a:rPr>
              <a:t>This is all very mysterious and I don't have a clear understanding. I thought </a:t>
            </a:r>
            <a:r>
              <a:rPr lang="en-US" dirty="0" err="1">
                <a:latin typeface="Times New Roman" panose="02020603050405020304" pitchFamily="18" charset="0"/>
                <a:cs typeface="Times New Roman" panose="02020603050405020304" pitchFamily="18" charset="0"/>
              </a:rPr>
              <a:t>Belz</a:t>
            </a:r>
            <a:r>
              <a:rPr lang="en-US" dirty="0">
                <a:latin typeface="Times New Roman" panose="02020603050405020304" pitchFamily="18" charset="0"/>
                <a:cs typeface="Times New Roman" panose="02020603050405020304" pitchFamily="18" charset="0"/>
              </a:rPr>
              <a:t> was in the Ukraine.</a:t>
            </a:r>
          </a:p>
          <a:p>
            <a:pPr marL="0" indent="0">
              <a:buNone/>
            </a:pPr>
            <a:endParaRPr lang="en-US" dirty="0"/>
          </a:p>
        </p:txBody>
      </p:sp>
      <p:sp>
        <p:nvSpPr>
          <p:cNvPr id="4" name="Slide Number Placeholder 3">
            <a:extLst>
              <a:ext uri="{FF2B5EF4-FFF2-40B4-BE49-F238E27FC236}">
                <a16:creationId xmlns:a16="http://schemas.microsoft.com/office/drawing/2014/main" id="{03F1C46D-C37D-489D-B493-D81CE0A260CC}"/>
              </a:ext>
            </a:extLst>
          </p:cNvPr>
          <p:cNvSpPr>
            <a:spLocks noGrp="1"/>
          </p:cNvSpPr>
          <p:nvPr>
            <p:ph type="sldNum" sz="quarter" idx="12"/>
          </p:nvPr>
        </p:nvSpPr>
        <p:spPr/>
        <p:txBody>
          <a:bodyPr/>
          <a:lstStyle/>
          <a:p>
            <a:fld id="{462FCA48-A5ED-45FF-9900-9A5D8CFC5DEF}" type="slidenum">
              <a:rPr lang="en-US" smtClean="0"/>
              <a:t>3</a:t>
            </a:fld>
            <a:endParaRPr lang="en-US" dirty="0"/>
          </a:p>
        </p:txBody>
      </p:sp>
    </p:spTree>
    <p:extLst>
      <p:ext uri="{BB962C8B-B14F-4D97-AF65-F5344CB8AC3E}">
        <p14:creationId xmlns:p14="http://schemas.microsoft.com/office/powerpoint/2010/main" val="690727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F368C8-7E4E-4084-8F3E-D5CA9E088469}"/>
              </a:ext>
            </a:extLst>
          </p:cNvPr>
          <p:cNvSpPr>
            <a:spLocks noGrp="1"/>
          </p:cNvSpPr>
          <p:nvPr>
            <p:ph sz="half" idx="1"/>
          </p:nvPr>
        </p:nvSpPr>
        <p:spPr>
          <a:xfrm>
            <a:off x="524390" y="796733"/>
            <a:ext cx="5181600" cy="693864"/>
          </a:xfrm>
        </p:spPr>
        <p:txBody>
          <a:bodyPr>
            <a:noAutofit/>
          </a:bodyPr>
          <a:lstStyle/>
          <a:p>
            <a:pPr>
              <a:lnSpc>
                <a:spcPct val="110000"/>
              </a:lnSpc>
            </a:pPr>
            <a:r>
              <a:rPr lang="en-US" sz="2000" dirty="0">
                <a:latin typeface="Times New Roman" panose="02020603050405020304" pitchFamily="18" charset="0"/>
                <a:cs typeface="Times New Roman" panose="02020603050405020304" pitchFamily="18" charset="0"/>
              </a:rPr>
              <a:t>Locate Town Finder section on the home page</a:t>
            </a:r>
          </a:p>
        </p:txBody>
      </p:sp>
      <p:sp>
        <p:nvSpPr>
          <p:cNvPr id="5" name="Content Placeholder 4">
            <a:extLst>
              <a:ext uri="{FF2B5EF4-FFF2-40B4-BE49-F238E27FC236}">
                <a16:creationId xmlns:a16="http://schemas.microsoft.com/office/drawing/2014/main" id="{63A17675-97CA-4E49-8742-13E88D31E1AE}"/>
              </a:ext>
            </a:extLst>
          </p:cNvPr>
          <p:cNvSpPr>
            <a:spLocks noGrp="1"/>
          </p:cNvSpPr>
          <p:nvPr>
            <p:ph sz="half" idx="2"/>
          </p:nvPr>
        </p:nvSpPr>
        <p:spPr>
          <a:xfrm>
            <a:off x="6118580" y="866395"/>
            <a:ext cx="5181600" cy="624202"/>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Enter the name of the town you are searching information about</a:t>
            </a:r>
          </a:p>
        </p:txBody>
      </p:sp>
      <p:sp>
        <p:nvSpPr>
          <p:cNvPr id="4" name="Slide Number Placeholder 3">
            <a:extLst>
              <a:ext uri="{FF2B5EF4-FFF2-40B4-BE49-F238E27FC236}">
                <a16:creationId xmlns:a16="http://schemas.microsoft.com/office/drawing/2014/main" id="{F7034457-A253-45B0-B3AC-9A4C3393B7CA}"/>
              </a:ext>
            </a:extLst>
          </p:cNvPr>
          <p:cNvSpPr>
            <a:spLocks noGrp="1"/>
          </p:cNvSpPr>
          <p:nvPr>
            <p:ph type="sldNum" sz="quarter" idx="12"/>
          </p:nvPr>
        </p:nvSpPr>
        <p:spPr/>
        <p:txBody>
          <a:bodyPr/>
          <a:lstStyle/>
          <a:p>
            <a:fld id="{462FCA48-A5ED-45FF-9900-9A5D8CFC5DEF}" type="slidenum">
              <a:rPr lang="en-US" smtClean="0"/>
              <a:t>4</a:t>
            </a:fld>
            <a:endParaRPr lang="en-US" dirty="0"/>
          </a:p>
        </p:txBody>
      </p:sp>
      <p:pic>
        <p:nvPicPr>
          <p:cNvPr id="7" name="Picture 6">
            <a:extLst>
              <a:ext uri="{FF2B5EF4-FFF2-40B4-BE49-F238E27FC236}">
                <a16:creationId xmlns:a16="http://schemas.microsoft.com/office/drawing/2014/main" id="{7F44B8E6-70A5-4E67-B925-AE5A9DC1445B}"/>
              </a:ext>
            </a:extLst>
          </p:cNvPr>
          <p:cNvPicPr>
            <a:picLocks noChangeAspect="1"/>
          </p:cNvPicPr>
          <p:nvPr/>
        </p:nvPicPr>
        <p:blipFill>
          <a:blip r:embed="rId2"/>
          <a:stretch>
            <a:fillRect/>
          </a:stretch>
        </p:blipFill>
        <p:spPr>
          <a:xfrm>
            <a:off x="504759" y="2267650"/>
            <a:ext cx="5330472" cy="3378326"/>
          </a:xfrm>
          <a:prstGeom prst="rect">
            <a:avLst/>
          </a:prstGeom>
        </p:spPr>
      </p:pic>
      <p:pic>
        <p:nvPicPr>
          <p:cNvPr id="9" name="Picture 8">
            <a:extLst>
              <a:ext uri="{FF2B5EF4-FFF2-40B4-BE49-F238E27FC236}">
                <a16:creationId xmlns:a16="http://schemas.microsoft.com/office/drawing/2014/main" id="{0D10DD75-46BE-4960-A119-5F37266E47A8}"/>
              </a:ext>
            </a:extLst>
          </p:cNvPr>
          <p:cNvPicPr>
            <a:picLocks noChangeAspect="1"/>
          </p:cNvPicPr>
          <p:nvPr/>
        </p:nvPicPr>
        <p:blipFill>
          <a:blip r:embed="rId3"/>
          <a:stretch>
            <a:fillRect/>
          </a:stretch>
        </p:blipFill>
        <p:spPr>
          <a:xfrm>
            <a:off x="6272463" y="2433135"/>
            <a:ext cx="5438274" cy="3246485"/>
          </a:xfrm>
          <a:prstGeom prst="rect">
            <a:avLst/>
          </a:prstGeom>
        </p:spPr>
      </p:pic>
      <p:sp>
        <p:nvSpPr>
          <p:cNvPr id="10" name="Title 1">
            <a:extLst>
              <a:ext uri="{FF2B5EF4-FFF2-40B4-BE49-F238E27FC236}">
                <a16:creationId xmlns:a16="http://schemas.microsoft.com/office/drawing/2014/main" id="{0B119A03-6AAA-46A5-96AB-4069795C16CE}"/>
              </a:ext>
            </a:extLst>
          </p:cNvPr>
          <p:cNvSpPr txBox="1">
            <a:spLocks/>
          </p:cNvSpPr>
          <p:nvPr/>
        </p:nvSpPr>
        <p:spPr>
          <a:xfrm>
            <a:off x="815236" y="129219"/>
            <a:ext cx="10515600" cy="622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4271753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14C56B-7AF7-4B82-B8B1-F3DAB6E0FFF8}"/>
              </a:ext>
            </a:extLst>
          </p:cNvPr>
          <p:cNvSpPr>
            <a:spLocks noGrp="1"/>
          </p:cNvSpPr>
          <p:nvPr>
            <p:ph type="sldNum" sz="quarter" idx="12"/>
          </p:nvPr>
        </p:nvSpPr>
        <p:spPr/>
        <p:txBody>
          <a:bodyPr/>
          <a:lstStyle/>
          <a:p>
            <a:fld id="{462FCA48-A5ED-45FF-9900-9A5D8CFC5DEF}" type="slidenum">
              <a:rPr lang="en-US" smtClean="0"/>
              <a:t>5</a:t>
            </a:fld>
            <a:endParaRPr lang="en-US" dirty="0"/>
          </a:p>
        </p:txBody>
      </p:sp>
      <p:pic>
        <p:nvPicPr>
          <p:cNvPr id="3" name="Picture 2">
            <a:extLst>
              <a:ext uri="{FF2B5EF4-FFF2-40B4-BE49-F238E27FC236}">
                <a16:creationId xmlns:a16="http://schemas.microsoft.com/office/drawing/2014/main" id="{029FE71F-0EF2-4DAF-96F4-EDEFA4729081}"/>
              </a:ext>
            </a:extLst>
          </p:cNvPr>
          <p:cNvPicPr>
            <a:picLocks noChangeAspect="1"/>
          </p:cNvPicPr>
          <p:nvPr/>
        </p:nvPicPr>
        <p:blipFill>
          <a:blip r:embed="rId2"/>
          <a:stretch>
            <a:fillRect/>
          </a:stretch>
        </p:blipFill>
        <p:spPr>
          <a:xfrm>
            <a:off x="2052115" y="1865790"/>
            <a:ext cx="8162925" cy="4429125"/>
          </a:xfrm>
          <a:prstGeom prst="rect">
            <a:avLst/>
          </a:prstGeom>
        </p:spPr>
      </p:pic>
      <p:sp>
        <p:nvSpPr>
          <p:cNvPr id="4" name="Title 1">
            <a:extLst>
              <a:ext uri="{FF2B5EF4-FFF2-40B4-BE49-F238E27FC236}">
                <a16:creationId xmlns:a16="http://schemas.microsoft.com/office/drawing/2014/main" id="{19BCE520-AD7A-4E68-BE34-4C1B73DAABA0}"/>
              </a:ext>
            </a:extLst>
          </p:cNvPr>
          <p:cNvSpPr txBox="1">
            <a:spLocks/>
          </p:cNvSpPr>
          <p:nvPr/>
        </p:nvSpPr>
        <p:spPr>
          <a:xfrm>
            <a:off x="1064713" y="978901"/>
            <a:ext cx="10146082" cy="79979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latin typeface="Times New Roman" panose="02020603050405020304" pitchFamily="18" charset="0"/>
                <a:cs typeface="Times New Roman" panose="02020603050405020304" pitchFamily="18" charset="0"/>
              </a:rPr>
              <a:t>The search will return results that are phonetically similar to the town searched</a:t>
            </a:r>
          </a:p>
        </p:txBody>
      </p:sp>
      <p:sp>
        <p:nvSpPr>
          <p:cNvPr id="5" name="Title 1">
            <a:extLst>
              <a:ext uri="{FF2B5EF4-FFF2-40B4-BE49-F238E27FC236}">
                <a16:creationId xmlns:a16="http://schemas.microsoft.com/office/drawing/2014/main" id="{53BDEFC2-4B5B-4B14-A0E7-2EA96F9FC872}"/>
              </a:ext>
            </a:extLst>
          </p:cNvPr>
          <p:cNvSpPr txBox="1">
            <a:spLocks/>
          </p:cNvSpPr>
          <p:nvPr/>
        </p:nvSpPr>
        <p:spPr>
          <a:xfrm>
            <a:off x="815236" y="129219"/>
            <a:ext cx="10515600" cy="622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 - Continued</a:t>
            </a:r>
            <a:endParaRPr lang="en-US" sz="3600" dirty="0">
              <a:solidFill>
                <a:schemeClr val="accent1">
                  <a:lumMod val="75000"/>
                </a:schemeClr>
              </a:solidFill>
            </a:endParaRPr>
          </a:p>
        </p:txBody>
      </p:sp>
    </p:spTree>
    <p:extLst>
      <p:ext uri="{BB962C8B-B14F-4D97-AF65-F5344CB8AC3E}">
        <p14:creationId xmlns:p14="http://schemas.microsoft.com/office/powerpoint/2010/main" val="4051065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FC78D-3EE0-4282-92BF-7110702CB8DE}"/>
              </a:ext>
            </a:extLst>
          </p:cNvPr>
          <p:cNvSpPr>
            <a:spLocks noGrp="1"/>
          </p:cNvSpPr>
          <p:nvPr>
            <p:ph idx="1"/>
          </p:nvPr>
        </p:nvSpPr>
        <p:spPr>
          <a:xfrm>
            <a:off x="776614" y="1127342"/>
            <a:ext cx="10577186" cy="5361140"/>
          </a:xfrm>
        </p:spPr>
        <p:txBody>
          <a:bodyPr>
            <a:normAutofit fontScale="92500" lnSpcReduction="20000"/>
          </a:bodyPr>
          <a:lstStyle/>
          <a:p>
            <a:pPr marL="514350" indent="-514350">
              <a:buAutoNum type="arabicParenR"/>
            </a:pPr>
            <a:r>
              <a:rPr lang="en-US" dirty="0" err="1">
                <a:solidFill>
                  <a:schemeClr val="accent1">
                    <a:lumMod val="75000"/>
                  </a:schemeClr>
                </a:solidFill>
              </a:rPr>
              <a:t>Belz</a:t>
            </a:r>
            <a:r>
              <a:rPr lang="en-US" dirty="0"/>
              <a:t> is located in </a:t>
            </a:r>
            <a:r>
              <a:rPr lang="en-US" dirty="0" err="1"/>
              <a:t>Lviv</a:t>
            </a:r>
            <a:r>
              <a:rPr lang="en-US" dirty="0"/>
              <a:t> oblast, Galicia, now Ukraine</a:t>
            </a:r>
          </a:p>
          <a:p>
            <a:pPr marL="1309687" indent="-457200">
              <a:buFont typeface="Wingdings" panose="05000000000000000000" pitchFamily="2" charset="2"/>
              <a:buChar char="ü"/>
            </a:pPr>
            <a:r>
              <a:rPr lang="en-US" sz="2200" dirty="0">
                <a:hlinkClick r:id="rId2"/>
              </a:rPr>
              <a:t>https://en.wikipedia.org/wiki/Belz</a:t>
            </a:r>
            <a:endParaRPr lang="en-US" sz="2200" dirty="0"/>
          </a:p>
          <a:p>
            <a:pPr marL="1309687" indent="-457200">
              <a:buFont typeface="Wingdings" panose="05000000000000000000" pitchFamily="2" charset="2"/>
              <a:buChar char="ü"/>
            </a:pPr>
            <a:r>
              <a:rPr lang="en-US" sz="2200" dirty="0"/>
              <a:t>Jews lived here from 17 century</a:t>
            </a:r>
          </a:p>
          <a:p>
            <a:pPr marL="1309687" indent="-457200">
              <a:buFont typeface="Wingdings" panose="05000000000000000000" pitchFamily="2" charset="2"/>
              <a:buChar char="ü"/>
            </a:pPr>
            <a:r>
              <a:rPr lang="en-US" sz="2200" dirty="0"/>
              <a:t>First </a:t>
            </a:r>
            <a:r>
              <a:rPr lang="en-US" sz="2200" dirty="0" err="1"/>
              <a:t>Belzer</a:t>
            </a:r>
            <a:r>
              <a:rPr lang="en-US" sz="2200" dirty="0"/>
              <a:t> </a:t>
            </a:r>
            <a:r>
              <a:rPr lang="en-US" sz="2200" dirty="0" err="1"/>
              <a:t>Rebbe</a:t>
            </a:r>
            <a:r>
              <a:rPr lang="en-US" sz="2200" dirty="0"/>
              <a:t> from 1817 to 1855</a:t>
            </a:r>
          </a:p>
          <a:p>
            <a:pPr marL="1309687" indent="-457200">
              <a:buFont typeface="Wingdings" panose="05000000000000000000" pitchFamily="2" charset="2"/>
              <a:buChar char="ü"/>
            </a:pPr>
            <a:r>
              <a:rPr lang="en-US" sz="2200" dirty="0"/>
              <a:t>There is terrific </a:t>
            </a:r>
            <a:r>
              <a:rPr lang="en-US" sz="2200" dirty="0" err="1"/>
              <a:t>Yizkor</a:t>
            </a:r>
            <a:r>
              <a:rPr lang="en-US" sz="2200" dirty="0"/>
              <a:t> Book for </a:t>
            </a:r>
            <a:r>
              <a:rPr lang="en-US" sz="2200" dirty="0" err="1"/>
              <a:t>Belz</a:t>
            </a:r>
            <a:r>
              <a:rPr lang="en-US" sz="2200" dirty="0"/>
              <a:t> that can be found here </a:t>
            </a:r>
            <a:r>
              <a:rPr lang="en-US" sz="2200" dirty="0">
                <a:hlinkClick r:id="rId3"/>
              </a:rPr>
              <a:t>http://www.jewishgen.org/Yizkor/belz/belz.html</a:t>
            </a:r>
            <a:endParaRPr lang="en-US" sz="2200" dirty="0"/>
          </a:p>
          <a:p>
            <a:pPr marL="0" indent="0">
              <a:buNone/>
            </a:pPr>
            <a:endParaRPr lang="en-US" dirty="0"/>
          </a:p>
          <a:p>
            <a:pPr marL="514350" indent="-514350">
              <a:buFont typeface="+mj-lt"/>
              <a:buAutoNum type="arabicParenR" startAt="2"/>
            </a:pPr>
            <a:r>
              <a:rPr lang="en-US" dirty="0" err="1">
                <a:solidFill>
                  <a:schemeClr val="accent1">
                    <a:lumMod val="75000"/>
                  </a:schemeClr>
                </a:solidFill>
              </a:rPr>
              <a:t>Beltsy</a:t>
            </a:r>
            <a:r>
              <a:rPr lang="en-US" dirty="0"/>
              <a:t> is a district center in Bessarabia, now in Moldova</a:t>
            </a:r>
          </a:p>
          <a:p>
            <a:pPr marL="1309687" indent="-457200">
              <a:buFont typeface="Wingdings" panose="05000000000000000000" pitchFamily="2" charset="2"/>
              <a:buChar char="ü"/>
            </a:pPr>
            <a:r>
              <a:rPr lang="en-US" sz="2200" dirty="0">
                <a:hlinkClick r:id="rId4"/>
              </a:rPr>
              <a:t>http://kehilalinks.jewishgen.org/balti/Home.htm</a:t>
            </a:r>
            <a:endParaRPr lang="en-US" sz="2200" dirty="0"/>
          </a:p>
          <a:p>
            <a:pPr marL="1309687" indent="-457200">
              <a:buFont typeface="Wingdings" panose="05000000000000000000" pitchFamily="2" charset="2"/>
              <a:buChar char="ü"/>
            </a:pPr>
            <a:r>
              <a:rPr lang="en-US" sz="2200" dirty="0"/>
              <a:t>Jews lived here from 18 century</a:t>
            </a:r>
          </a:p>
          <a:p>
            <a:pPr marL="0" indent="0">
              <a:buNone/>
            </a:pPr>
            <a:r>
              <a:rPr lang="en-US" sz="2600" i="1" u="sng" dirty="0">
                <a:solidFill>
                  <a:schemeClr val="accent1">
                    <a:lumMod val="75000"/>
                  </a:schemeClr>
                </a:solidFill>
              </a:rPr>
              <a:t>Interesting fact</a:t>
            </a:r>
          </a:p>
          <a:p>
            <a:pPr marL="0" indent="0">
              <a:buNone/>
            </a:pPr>
            <a:r>
              <a:rPr lang="en-US" sz="2200" dirty="0"/>
              <a:t>There is a famous Yiddish song: Main </a:t>
            </a:r>
            <a:r>
              <a:rPr lang="en-US" sz="2200" dirty="0" err="1"/>
              <a:t>Shteitele</a:t>
            </a:r>
            <a:r>
              <a:rPr lang="en-US" sz="2200" dirty="0"/>
              <a:t> </a:t>
            </a:r>
            <a:r>
              <a:rPr lang="en-US" sz="2200" dirty="0" err="1"/>
              <a:t>Beltz</a:t>
            </a:r>
            <a:r>
              <a:rPr lang="en-US" sz="2200" dirty="0"/>
              <a:t>, music </a:t>
            </a:r>
            <a:r>
              <a:rPr lang="en-US" sz="2200" dirty="0" err="1"/>
              <a:t>Olshanetsy</a:t>
            </a:r>
            <a:r>
              <a:rPr lang="en-US" sz="2200" dirty="0"/>
              <a:t>, Alexander, 1892-1946… each town claims that this is about their </a:t>
            </a:r>
            <a:r>
              <a:rPr lang="en-US" sz="2200" dirty="0" err="1"/>
              <a:t>shteitle</a:t>
            </a:r>
            <a:r>
              <a:rPr lang="en-US" sz="2200" dirty="0"/>
              <a:t>…  Most likely it is not about Bessarabia </a:t>
            </a:r>
            <a:r>
              <a:rPr lang="en-US" sz="2200" dirty="0" err="1"/>
              <a:t>Beltz</a:t>
            </a:r>
            <a:r>
              <a:rPr lang="en-US" sz="2200" dirty="0"/>
              <a:t>, but in Bessarabia </a:t>
            </a:r>
            <a:r>
              <a:rPr lang="en-US" sz="2200" dirty="0" err="1"/>
              <a:t>Beltsy</a:t>
            </a:r>
            <a:r>
              <a:rPr lang="en-US" sz="2200" dirty="0"/>
              <a:t> website it is as for their town: </a:t>
            </a:r>
            <a:r>
              <a:rPr lang="en-US" sz="2200" dirty="0">
                <a:hlinkClick r:id="rId5"/>
              </a:rPr>
              <a:t>http://shtetlbelts.ru/</a:t>
            </a:r>
            <a:endParaRPr lang="en-US" sz="2200" dirty="0"/>
          </a:p>
          <a:p>
            <a:pPr marL="0" indent="0">
              <a:buNone/>
            </a:pPr>
            <a:r>
              <a:rPr lang="en-US" sz="2200" dirty="0">
                <a:hlinkClick r:id="rId6"/>
              </a:rPr>
              <a:t>http://shtetlbelts.ru/cemetery/eng_cemet.html</a:t>
            </a:r>
            <a:endParaRPr lang="en-US" sz="2200" dirty="0"/>
          </a:p>
          <a:p>
            <a:pPr marL="0" indent="0">
              <a:buNone/>
            </a:pPr>
            <a:endParaRPr lang="en-US" sz="2000" dirty="0"/>
          </a:p>
          <a:p>
            <a:pPr marL="0" indent="0">
              <a:buNone/>
            </a:pPr>
            <a:endParaRPr lang="en-US" sz="2000" dirty="0"/>
          </a:p>
          <a:p>
            <a:pPr marL="0" indent="0">
              <a:buNone/>
            </a:pPr>
            <a:endParaRPr lang="en-US" dirty="0"/>
          </a:p>
        </p:txBody>
      </p:sp>
      <p:sp>
        <p:nvSpPr>
          <p:cNvPr id="4" name="Slide Number Placeholder 3">
            <a:extLst>
              <a:ext uri="{FF2B5EF4-FFF2-40B4-BE49-F238E27FC236}">
                <a16:creationId xmlns:a16="http://schemas.microsoft.com/office/drawing/2014/main" id="{146FCA4A-C766-47EC-AFEC-47B3505CDE1C}"/>
              </a:ext>
            </a:extLst>
          </p:cNvPr>
          <p:cNvSpPr>
            <a:spLocks noGrp="1"/>
          </p:cNvSpPr>
          <p:nvPr>
            <p:ph type="sldNum" sz="quarter" idx="12"/>
          </p:nvPr>
        </p:nvSpPr>
        <p:spPr/>
        <p:txBody>
          <a:bodyPr/>
          <a:lstStyle/>
          <a:p>
            <a:fld id="{462FCA48-A5ED-45FF-9900-9A5D8CFC5DEF}" type="slidenum">
              <a:rPr lang="en-US" smtClean="0"/>
              <a:t>6</a:t>
            </a:fld>
            <a:endParaRPr lang="en-US" dirty="0"/>
          </a:p>
        </p:txBody>
      </p:sp>
      <p:sp>
        <p:nvSpPr>
          <p:cNvPr id="5" name="Title 1">
            <a:extLst>
              <a:ext uri="{FF2B5EF4-FFF2-40B4-BE49-F238E27FC236}">
                <a16:creationId xmlns:a16="http://schemas.microsoft.com/office/drawing/2014/main" id="{04D5FF65-D468-40FA-A97F-33ED19571C64}"/>
              </a:ext>
            </a:extLst>
          </p:cNvPr>
          <p:cNvSpPr txBox="1">
            <a:spLocks/>
          </p:cNvSpPr>
          <p:nvPr/>
        </p:nvSpPr>
        <p:spPr>
          <a:xfrm>
            <a:off x="1089765" y="390178"/>
            <a:ext cx="9111640" cy="79979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1">
                    <a:lumMod val="75000"/>
                  </a:schemeClr>
                </a:solidFill>
              </a:rPr>
              <a:t>Here are some useful details pertaining to these two towns </a:t>
            </a:r>
          </a:p>
        </p:txBody>
      </p:sp>
    </p:spTree>
    <p:extLst>
      <p:ext uri="{BB962C8B-B14F-4D97-AF65-F5344CB8AC3E}">
        <p14:creationId xmlns:p14="http://schemas.microsoft.com/office/powerpoint/2010/main" val="339650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B3894C-4771-4657-BD9A-1219E07BDC63}"/>
              </a:ext>
            </a:extLst>
          </p:cNvPr>
          <p:cNvSpPr>
            <a:spLocks noGrp="1"/>
          </p:cNvSpPr>
          <p:nvPr>
            <p:ph idx="1"/>
          </p:nvPr>
        </p:nvSpPr>
        <p:spPr>
          <a:xfrm>
            <a:off x="838200" y="3068877"/>
            <a:ext cx="10515600" cy="3108086"/>
          </a:xfrm>
        </p:spPr>
        <p:txBody>
          <a:bodyPr/>
          <a:lstStyle/>
          <a:p>
            <a:pPr marL="0" indent="0">
              <a:buNone/>
            </a:pPr>
            <a:r>
              <a:rPr lang="en-US" dirty="0">
                <a:latin typeface="Times New Roman" panose="02020603050405020304" pitchFamily="18" charset="0"/>
                <a:cs typeface="Times New Roman" panose="02020603050405020304" pitchFamily="18" charset="0"/>
              </a:rPr>
              <a:t>2. Is it possible to find photos of the towns, such as </a:t>
            </a:r>
            <a:r>
              <a:rPr lang="en-US" dirty="0" err="1">
                <a:latin typeface="Times New Roman" panose="02020603050405020304" pitchFamily="18" charset="0"/>
                <a:cs typeface="Times New Roman" panose="02020603050405020304" pitchFamily="18" charset="0"/>
              </a:rPr>
              <a:t>Dumbraveni</a:t>
            </a:r>
            <a:r>
              <a:rPr lang="en-US" dirty="0">
                <a:latin typeface="Times New Roman" panose="02020603050405020304" pitchFamily="18" charset="0"/>
                <a:cs typeface="Times New Roman" panose="02020603050405020304" pitchFamily="18" charset="0"/>
              </a:rPr>
              <a:t>? My father’s family owned an inn/tavern documented since 1785. The last mention I find after he left  is that it was owned by his cousin </a:t>
            </a:r>
            <a:r>
              <a:rPr lang="en-US" dirty="0" err="1">
                <a:latin typeface="Times New Roman" panose="02020603050405020304" pitchFamily="18" charset="0"/>
                <a:cs typeface="Times New Roman" panose="02020603050405020304" pitchFamily="18" charset="0"/>
              </a:rPr>
              <a:t>Peisikh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Harast</a:t>
            </a:r>
            <a:r>
              <a:rPr lang="en-US" dirty="0">
                <a:latin typeface="Times New Roman" panose="02020603050405020304" pitchFamily="18" charset="0"/>
                <a:cs typeface="Times New Roman" panose="02020603050405020304" pitchFamily="18" charset="0"/>
              </a:rPr>
              <a:t> in 1924, in the Bessarabia Business Directory.</a:t>
            </a:r>
          </a:p>
          <a:p>
            <a:pPr marL="0" indent="0">
              <a:buNone/>
            </a:pPr>
            <a:endParaRPr lang="en-US" dirty="0"/>
          </a:p>
        </p:txBody>
      </p:sp>
      <p:sp>
        <p:nvSpPr>
          <p:cNvPr id="4" name="Slide Number Placeholder 3">
            <a:extLst>
              <a:ext uri="{FF2B5EF4-FFF2-40B4-BE49-F238E27FC236}">
                <a16:creationId xmlns:a16="http://schemas.microsoft.com/office/drawing/2014/main" id="{5179BFDD-1492-4CC6-8A80-99A855C71199}"/>
              </a:ext>
            </a:extLst>
          </p:cNvPr>
          <p:cNvSpPr>
            <a:spLocks noGrp="1"/>
          </p:cNvSpPr>
          <p:nvPr>
            <p:ph type="sldNum" sz="quarter" idx="12"/>
          </p:nvPr>
        </p:nvSpPr>
        <p:spPr/>
        <p:txBody>
          <a:bodyPr/>
          <a:lstStyle/>
          <a:p>
            <a:fld id="{462FCA48-A5ED-45FF-9900-9A5D8CFC5DEF}" type="slidenum">
              <a:rPr lang="en-US" smtClean="0"/>
              <a:t>7</a:t>
            </a:fld>
            <a:endParaRPr lang="en-US" dirty="0"/>
          </a:p>
        </p:txBody>
      </p:sp>
      <p:sp>
        <p:nvSpPr>
          <p:cNvPr id="7" name="Title 1">
            <a:extLst>
              <a:ext uri="{FF2B5EF4-FFF2-40B4-BE49-F238E27FC236}">
                <a16:creationId xmlns:a16="http://schemas.microsoft.com/office/drawing/2014/main" id="{DE410248-D893-47C9-ABCC-22712869924D}"/>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194634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129C17-CDE7-4198-84BF-86DA110C2BEC}"/>
              </a:ext>
            </a:extLst>
          </p:cNvPr>
          <p:cNvSpPr>
            <a:spLocks noGrp="1"/>
          </p:cNvSpPr>
          <p:nvPr>
            <p:ph idx="1"/>
          </p:nvPr>
        </p:nvSpPr>
        <p:spPr>
          <a:xfrm>
            <a:off x="875778" y="925104"/>
            <a:ext cx="10515600" cy="5425592"/>
          </a:xfrm>
        </p:spPr>
        <p:txBody>
          <a:bodyPr>
            <a:normAutofit fontScale="25000" lnSpcReduction="20000"/>
          </a:bodyPr>
          <a:lstStyle/>
          <a:p>
            <a:pPr marL="0" indent="0">
              <a:buNone/>
            </a:pPr>
            <a:r>
              <a:rPr lang="en-US" sz="8000" dirty="0">
                <a:latin typeface="Times New Roman" panose="02020603050405020304" pitchFamily="18" charset="0"/>
                <a:cs typeface="Times New Roman" panose="02020603050405020304" pitchFamily="18" charset="0"/>
              </a:rPr>
              <a:t>When searching for information about location where your ancestors lived, a good strategy would be to search in multiple languages using Google Chrome. Chrome automatically translates webpages to various languages. So if you are looking for information about </a:t>
            </a:r>
            <a:r>
              <a:rPr lang="en-US" sz="8000" dirty="0" err="1">
                <a:latin typeface="Times New Roman" panose="02020603050405020304" pitchFamily="18" charset="0"/>
                <a:cs typeface="Times New Roman" panose="02020603050405020304" pitchFamily="18" charset="0"/>
              </a:rPr>
              <a:t>Dombroveni</a:t>
            </a:r>
            <a:r>
              <a:rPr lang="en-US" sz="8000" dirty="0">
                <a:latin typeface="Times New Roman" panose="02020603050405020304" pitchFamily="18" charset="0"/>
                <a:cs typeface="Times New Roman" panose="02020603050405020304" pitchFamily="18" charset="0"/>
              </a:rPr>
              <a:t> and you know that </a:t>
            </a:r>
            <a:r>
              <a:rPr lang="en-US" sz="8000" dirty="0" err="1">
                <a:latin typeface="Times New Roman" panose="02020603050405020304" pitchFamily="18" charset="0"/>
                <a:cs typeface="Times New Roman" panose="02020603050405020304" pitchFamily="18" charset="0"/>
              </a:rPr>
              <a:t>Dombroveni</a:t>
            </a:r>
            <a:r>
              <a:rPr lang="en-US" sz="8000" dirty="0">
                <a:latin typeface="Times New Roman" panose="02020603050405020304" pitchFamily="18" charset="0"/>
                <a:cs typeface="Times New Roman" panose="02020603050405020304" pitchFamily="18" charset="0"/>
              </a:rPr>
              <a:t> residents spoke Russian, Yiddish, and Romanian you may want to google using the following words: </a:t>
            </a:r>
          </a:p>
          <a:p>
            <a:r>
              <a:rPr lang="ru-RU" sz="8000" dirty="0">
                <a:latin typeface="Times New Roman" panose="02020603050405020304" pitchFamily="18" charset="0"/>
                <a:cs typeface="Times New Roman" panose="02020603050405020304" pitchFamily="18" charset="0"/>
              </a:rPr>
              <a:t>Домбровены</a:t>
            </a:r>
            <a:endParaRPr lang="en-US" sz="8000" dirty="0">
              <a:latin typeface="Times New Roman" panose="02020603050405020304" pitchFamily="18" charset="0"/>
              <a:cs typeface="Times New Roman" panose="02020603050405020304" pitchFamily="18" charset="0"/>
            </a:endParaRPr>
          </a:p>
          <a:p>
            <a:r>
              <a:rPr lang="en-US" sz="8000" dirty="0" err="1">
                <a:latin typeface="Times New Roman" panose="02020603050405020304" pitchFamily="18" charset="0"/>
                <a:cs typeface="Times New Roman" panose="02020603050405020304" pitchFamily="18" charset="0"/>
              </a:rPr>
              <a:t>Dombroveni</a:t>
            </a:r>
            <a:endParaRPr lang="en-US" sz="8000" dirty="0">
              <a:latin typeface="Times New Roman" panose="02020603050405020304" pitchFamily="18" charset="0"/>
              <a:cs typeface="Times New Roman" panose="02020603050405020304" pitchFamily="18" charset="0"/>
            </a:endParaRPr>
          </a:p>
          <a:p>
            <a:r>
              <a:rPr lang="en-US" sz="8000" dirty="0" err="1">
                <a:latin typeface="Times New Roman" panose="02020603050405020304" pitchFamily="18" charset="0"/>
                <a:cs typeface="Times New Roman" panose="02020603050405020304" pitchFamily="18" charset="0"/>
              </a:rPr>
              <a:t>Dumbrăveni</a:t>
            </a:r>
            <a:endParaRPr lang="en-US" sz="8000" dirty="0">
              <a:latin typeface="Times New Roman" panose="02020603050405020304" pitchFamily="18" charset="0"/>
              <a:cs typeface="Times New Roman" panose="02020603050405020304" pitchFamily="18" charset="0"/>
            </a:endParaRPr>
          </a:p>
          <a:p>
            <a:r>
              <a:rPr lang="he-IL" sz="8000" dirty="0">
                <a:latin typeface="Times New Roman" panose="02020603050405020304" pitchFamily="18" charset="0"/>
                <a:cs typeface="Times New Roman" panose="02020603050405020304" pitchFamily="18" charset="0"/>
              </a:rPr>
              <a:t>דומבראַוועני</a:t>
            </a:r>
            <a:endParaRPr lang="en-US" sz="8000" dirty="0">
              <a:latin typeface="Times New Roman" panose="02020603050405020304" pitchFamily="18" charset="0"/>
              <a:cs typeface="Times New Roman" panose="02020603050405020304" pitchFamily="18" charset="0"/>
            </a:endParaRPr>
          </a:p>
          <a:p>
            <a:pPr marL="0" indent="0">
              <a:buNone/>
            </a:pPr>
            <a:endParaRPr lang="en-US"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rPr>
              <a:t>There are a number of websites with information on </a:t>
            </a:r>
            <a:r>
              <a:rPr lang="en-US" sz="8000" dirty="0" err="1">
                <a:latin typeface="Times New Roman" panose="02020603050405020304" pitchFamily="18" charset="0"/>
                <a:cs typeface="Times New Roman" panose="02020603050405020304" pitchFamily="18" charset="0"/>
              </a:rPr>
              <a:t>Dombroveni</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Dumbroveni</a:t>
            </a:r>
            <a:r>
              <a:rPr lang="en-US" sz="8000" dirty="0">
                <a:latin typeface="Times New Roman" panose="02020603050405020304" pitchFamily="18" charset="0"/>
                <a:cs typeface="Times New Roman" panose="02020603050405020304" pitchFamily="18" charset="0"/>
              </a:rPr>
              <a:t>)  (Russian and English):</a:t>
            </a:r>
          </a:p>
          <a:p>
            <a:pPr marL="0" indent="0">
              <a:buNone/>
            </a:pPr>
            <a:r>
              <a:rPr lang="en-US" sz="8000" dirty="0">
                <a:latin typeface="Times New Roman" panose="02020603050405020304" pitchFamily="18" charset="0"/>
                <a:cs typeface="Times New Roman" panose="02020603050405020304" pitchFamily="18" charset="0"/>
                <a:hlinkClick r:id="rId2"/>
              </a:rPr>
              <a:t>http://kehilalinks.jewishgen.org/dumbraveni/</a:t>
            </a:r>
            <a:endParaRPr lang="en-US"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hlinkClick r:id="rId3"/>
              </a:rPr>
              <a:t>http://www.jewishgen.org/Bessarabia/files/cemetery/dombroveni/DombroveniCemetery.pdf</a:t>
            </a:r>
            <a:endParaRPr lang="en-US"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hlinkClick r:id="rId4"/>
              </a:rPr>
              <a:t>http://www.jewage.org/wiki/en/Profile:Dombroveny_Russian_Empire</a:t>
            </a:r>
            <a:endParaRPr lang="en-US"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hlinkClick r:id="rId5"/>
              </a:rPr>
              <a:t>http://www.soroki.com</a:t>
            </a:r>
            <a:endParaRPr lang="en-US" sz="8000" dirty="0">
              <a:latin typeface="Times New Roman" panose="02020603050405020304" pitchFamily="18" charset="0"/>
              <a:cs typeface="Times New Roman" panose="02020603050405020304" pitchFamily="18" charset="0"/>
            </a:endParaRPr>
          </a:p>
          <a:p>
            <a:pPr marL="0" indent="0">
              <a:buNone/>
            </a:pPr>
            <a:r>
              <a:rPr lang="en-US" sz="8000" dirty="0">
                <a:latin typeface="Times New Roman" panose="02020603050405020304" pitchFamily="18" charset="0"/>
                <a:cs typeface="Times New Roman" panose="02020603050405020304" pitchFamily="18" charset="0"/>
                <a:hlinkClick r:id="rId6"/>
              </a:rPr>
              <a:t>http://www.soroki.com/photo2/main.php?g2_itemId=73</a:t>
            </a:r>
            <a:endParaRPr lang="ru-RU" sz="80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5A49BD7A-2279-4D79-9CAC-A9A1A62B563F}"/>
              </a:ext>
            </a:extLst>
          </p:cNvPr>
          <p:cNvSpPr>
            <a:spLocks noGrp="1"/>
          </p:cNvSpPr>
          <p:nvPr>
            <p:ph type="sldNum" sz="quarter" idx="12"/>
          </p:nvPr>
        </p:nvSpPr>
        <p:spPr/>
        <p:txBody>
          <a:bodyPr/>
          <a:lstStyle/>
          <a:p>
            <a:fld id="{462FCA48-A5ED-45FF-9900-9A5D8CFC5DEF}" type="slidenum">
              <a:rPr lang="en-US" smtClean="0"/>
              <a:t>8</a:t>
            </a:fld>
            <a:endParaRPr lang="en-US" dirty="0"/>
          </a:p>
        </p:txBody>
      </p:sp>
      <p:sp>
        <p:nvSpPr>
          <p:cNvPr id="5" name="Title 1">
            <a:extLst>
              <a:ext uri="{FF2B5EF4-FFF2-40B4-BE49-F238E27FC236}">
                <a16:creationId xmlns:a16="http://schemas.microsoft.com/office/drawing/2014/main" id="{48125F71-FEAB-49A4-BD7C-7FE5ADDFF7AD}"/>
              </a:ext>
            </a:extLst>
          </p:cNvPr>
          <p:cNvSpPr txBox="1">
            <a:spLocks/>
          </p:cNvSpPr>
          <p:nvPr/>
        </p:nvSpPr>
        <p:spPr>
          <a:xfrm>
            <a:off x="815236" y="129219"/>
            <a:ext cx="10515600" cy="622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Answer</a:t>
            </a:r>
            <a:endParaRPr lang="en-US" sz="3600" dirty="0">
              <a:solidFill>
                <a:schemeClr val="accent1">
                  <a:lumMod val="75000"/>
                </a:schemeClr>
              </a:solidFill>
            </a:endParaRPr>
          </a:p>
        </p:txBody>
      </p:sp>
    </p:spTree>
    <p:extLst>
      <p:ext uri="{BB962C8B-B14F-4D97-AF65-F5344CB8AC3E}">
        <p14:creationId xmlns:p14="http://schemas.microsoft.com/office/powerpoint/2010/main" val="231131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2900F1-7F52-4464-8911-19D88158C059}"/>
              </a:ext>
            </a:extLst>
          </p:cNvPr>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3. I am curious:  I was raised in Brooklyn New York. My parents were both Jewish culturally but not at all religious. I was raised without much religion or cultural identity.  </a:t>
            </a:r>
          </a:p>
          <a:p>
            <a:pPr marL="0" indent="0">
              <a:buNone/>
            </a:pPr>
            <a:r>
              <a:rPr lang="en-US" dirty="0">
                <a:latin typeface="Times New Roman" panose="02020603050405020304" pitchFamily="18" charset="0"/>
                <a:cs typeface="Times New Roman" panose="02020603050405020304" pitchFamily="18" charset="0"/>
              </a:rPr>
              <a:t>Now that I'm old, I wish I knew more, particularly about my mother's family.  My mother came to the US via Canada as a baby. I always understood her to be Romanian. My sister believed her to be Russian. So now I'm thinking maybe it was Bessarabia. She died when we were fairly young and there was little communication with her relatives. And now, anyone who knew anything is dead.</a:t>
            </a:r>
          </a:p>
          <a:p>
            <a:pPr marL="0" indent="0">
              <a:buNone/>
            </a:pPr>
            <a:endParaRPr lang="en-US" dirty="0"/>
          </a:p>
        </p:txBody>
      </p:sp>
      <p:sp>
        <p:nvSpPr>
          <p:cNvPr id="4" name="Slide Number Placeholder 3">
            <a:extLst>
              <a:ext uri="{FF2B5EF4-FFF2-40B4-BE49-F238E27FC236}">
                <a16:creationId xmlns:a16="http://schemas.microsoft.com/office/drawing/2014/main" id="{729012C1-20FC-415D-8D78-F93728B5F37C}"/>
              </a:ext>
            </a:extLst>
          </p:cNvPr>
          <p:cNvSpPr>
            <a:spLocks noGrp="1"/>
          </p:cNvSpPr>
          <p:nvPr>
            <p:ph type="sldNum" sz="quarter" idx="12"/>
          </p:nvPr>
        </p:nvSpPr>
        <p:spPr/>
        <p:txBody>
          <a:bodyPr/>
          <a:lstStyle/>
          <a:p>
            <a:fld id="{462FCA48-A5ED-45FF-9900-9A5D8CFC5DEF}" type="slidenum">
              <a:rPr lang="en-US" smtClean="0"/>
              <a:t>9</a:t>
            </a:fld>
            <a:endParaRPr lang="en-US" dirty="0"/>
          </a:p>
        </p:txBody>
      </p:sp>
      <p:sp>
        <p:nvSpPr>
          <p:cNvPr id="5" name="Title 1">
            <a:extLst>
              <a:ext uri="{FF2B5EF4-FFF2-40B4-BE49-F238E27FC236}">
                <a16:creationId xmlns:a16="http://schemas.microsoft.com/office/drawing/2014/main" id="{73E723DC-AD64-4EA4-99D2-FDF12A2EE40F}"/>
              </a:ext>
            </a:extLst>
          </p:cNvPr>
          <p:cNvSpPr txBox="1">
            <a:spLocks/>
          </p:cNvSpPr>
          <p:nvPr/>
        </p:nvSpPr>
        <p:spPr>
          <a:xfrm>
            <a:off x="815236" y="129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rPr>
              <a:t>Bessarabia/Moldova Q&amp;A Session</a:t>
            </a:r>
            <a:endParaRPr lang="en-US" sz="3600" dirty="0">
              <a:solidFill>
                <a:schemeClr val="accent1">
                  <a:lumMod val="75000"/>
                </a:schemeClr>
              </a:solidFill>
            </a:endParaRPr>
          </a:p>
        </p:txBody>
      </p:sp>
    </p:spTree>
    <p:extLst>
      <p:ext uri="{BB962C8B-B14F-4D97-AF65-F5344CB8AC3E}">
        <p14:creationId xmlns:p14="http://schemas.microsoft.com/office/powerpoint/2010/main" val="1673793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14368</TotalTime>
  <Words>1768</Words>
  <Application>Microsoft Office PowerPoint</Application>
  <PresentationFormat>Widescreen</PresentationFormat>
  <Paragraphs>173</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Times New Roman</vt:lpstr>
      <vt:lpstr>Wingdings</vt:lpstr>
      <vt:lpstr>Office Theme</vt:lpstr>
      <vt:lpstr>PowerPoint Presentation</vt:lpstr>
      <vt:lpstr>Bessarabia on the map of Europe</vt:lpstr>
      <vt:lpstr>Bessarabia/Moldova Q&amp;A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Internet resources on Jewish Bessarabia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YefimLap</dc:creator>
  <cp:lastModifiedBy>Yefim Kogan</cp:lastModifiedBy>
  <cp:revision>87</cp:revision>
  <dcterms:created xsi:type="dcterms:W3CDTF">2016-07-02T18:40:48Z</dcterms:created>
  <dcterms:modified xsi:type="dcterms:W3CDTF">2017-08-10T01:54:51Z</dcterms:modified>
</cp:coreProperties>
</file>