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78" r:id="rId4"/>
    <p:sldId id="279" r:id="rId5"/>
    <p:sldId id="281" r:id="rId6"/>
    <p:sldId id="289" r:id="rId7"/>
    <p:sldId id="283" r:id="rId8"/>
    <p:sldId id="285" r:id="rId9"/>
    <p:sldId id="291" r:id="rId10"/>
    <p:sldId id="293" r:id="rId11"/>
    <p:sldId id="295" r:id="rId12"/>
    <p:sldId id="297" r:id="rId13"/>
    <p:sldId id="299" r:id="rId14"/>
    <p:sldId id="301" r:id="rId15"/>
    <p:sldId id="303" r:id="rId16"/>
    <p:sldId id="305" r:id="rId17"/>
    <p:sldId id="306" r:id="rId18"/>
    <p:sldId id="308" r:id="rId19"/>
    <p:sldId id="310" r:id="rId20"/>
    <p:sldId id="312" r:id="rId21"/>
    <p:sldId id="314" r:id="rId22"/>
    <p:sldId id="316" r:id="rId23"/>
    <p:sldId id="318" r:id="rId24"/>
    <p:sldId id="320" r:id="rId25"/>
    <p:sldId id="321" r:id="rId26"/>
    <p:sldId id="322" r:id="rId27"/>
    <p:sldId id="325" r:id="rId28"/>
    <p:sldId id="327" r:id="rId29"/>
    <p:sldId id="330" r:id="rId30"/>
    <p:sldId id="32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7" autoAdjust="0"/>
    <p:restoredTop sz="98501" autoAdjust="0"/>
  </p:normalViewPr>
  <p:slideViewPr>
    <p:cSldViewPr>
      <p:cViewPr>
        <p:scale>
          <a:sx n="80" d="100"/>
          <a:sy n="80" d="100"/>
        </p:scale>
        <p:origin x="-294" y="-174"/>
      </p:cViewPr>
      <p:guideLst>
        <p:guide orient="horz" pos="2160"/>
        <p:guide pos="2880"/>
      </p:guideLst>
    </p:cSldViewPr>
  </p:slideViewPr>
  <p:outlineViewPr>
    <p:cViewPr>
      <p:scale>
        <a:sx n="33" d="100"/>
        <a:sy n="33" d="100"/>
      </p:scale>
      <p:origin x="66" y="4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CC199-9E39-42A3-8549-B4F14D1AF579}" type="datetimeFigureOut">
              <a:rPr lang="en-US" smtClean="0"/>
              <a:pPr/>
              <a:t>7/30/2013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C7FC6-66F6-42AD-8228-00802C61B2E2}" type="slidenum">
              <a:rPr lang="en-US" smtClean="0"/>
              <a:pPr/>
              <a:t>‹#›</a:t>
            </a:fld>
            <a:endParaRPr lang="en-US" dirty="0"/>
          </a:p>
        </p:txBody>
      </p:sp>
    </p:spTree>
    <p:extLst>
      <p:ext uri="{BB962C8B-B14F-4D97-AF65-F5344CB8AC3E}">
        <p14:creationId xmlns:p14="http://schemas.microsoft.com/office/powerpoint/2010/main" val="407983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FF1F4A-C866-4CCD-95E4-D10757749C6E}" type="datetime1">
              <a:rPr lang="en-US" smtClean="0"/>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20025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BB1E2-558A-4048-B2C0-7131B714F929}" type="datetime1">
              <a:rPr lang="en-US" smtClean="0"/>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88636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E9C88-83BD-43B0-8B3C-991A965572F3}" type="datetime1">
              <a:rPr lang="en-US" smtClean="0"/>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406796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E490-69EF-4E38-B587-FCBA734F6846}" type="datetime1">
              <a:rPr lang="en-US" smtClean="0"/>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409819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2FF58-4031-4EDF-9AB8-818760788BC2}" type="datetime1">
              <a:rPr lang="en-US" smtClean="0"/>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99748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4CD719-EF9D-46B9-ABED-E30E5D242156}" type="datetime1">
              <a:rPr lang="en-US" smtClean="0"/>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25973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1F481-46C8-4530-8B27-3D1569165067}" type="datetime1">
              <a:rPr lang="en-US" smtClean="0"/>
              <a:t>7/30/2013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45738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38C58-D8B6-4ECA-B626-569A3E49D5D7}" type="datetime1">
              <a:rPr lang="en-US" smtClean="0"/>
              <a:t>7/30/2013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17099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9E997-5807-479B-BFC4-1801DE35C27B}" type="datetime1">
              <a:rPr lang="en-US" smtClean="0"/>
              <a:t>7/30/2013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186786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12F66-9EF6-4F8E-BEC4-DD58429AF0FB}" type="datetime1">
              <a:rPr lang="en-US" smtClean="0"/>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237912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6AF7C-8EED-42E6-A85F-16993511FD1F}" type="datetime1">
              <a:rPr lang="en-US" smtClean="0"/>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52501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55AEC-D0A7-4A56-AC2C-52CE9295188F}" type="datetime1">
              <a:rPr lang="en-US" smtClean="0"/>
              <a:t>7/30/2013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69725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ewishgen.org/Bessarabia" TargetMode="External"/><Relationship Id="rId2" Type="http://schemas.openxmlformats.org/officeDocument/2006/relationships/hyperlink" Target="mailto:yefimk@verizon.net"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nswers.com/topic/yehuda-leib-tsirels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jewishgen.org/bessarabia" TargetMode="Externa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hyperlink" Target="http://www.jewishgen.org/Bessarabia/files/projects/30AnnualBooks/BessarabiaCalendarAsOfMay2013.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icasaweb.google.com/106995678358404531836"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rledor.info/"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oldchisinau.com/" TargetMode="External"/><Relationship Id="rId13" Type="http://schemas.openxmlformats.org/officeDocument/2006/relationships/hyperlink" Target="http://commons.wikimedia.org/wiki/Category:Maps_of_the_history_of_Moldova" TargetMode="External"/><Relationship Id="rId3" Type="http://schemas.openxmlformats.org/officeDocument/2006/relationships/hyperlink" Target="http://www.jewishgen.org/Bessarabia/files/projects/30AnnualBooks/BessarabiaCalendarAsOfMay2013.htm" TargetMode="External"/><Relationship Id="rId7" Type="http://schemas.openxmlformats.org/officeDocument/2006/relationships/hyperlink" Target="http://www.answers.com/topic/yehuda-leib-tsirelson" TargetMode="External"/><Relationship Id="rId12" Type="http://schemas.openxmlformats.org/officeDocument/2006/relationships/hyperlink" Target="http://www.jewishencyclopedia.com/articles/3185-bessarabia" TargetMode="External"/><Relationship Id="rId2" Type="http://schemas.openxmlformats.org/officeDocument/2006/relationships/hyperlink" Target="http://www.jewishgen.org/bessarabia" TargetMode="External"/><Relationship Id="rId1" Type="http://schemas.openxmlformats.org/officeDocument/2006/relationships/slideLayout" Target="../slideLayouts/slideLayout2.xml"/><Relationship Id="rId6" Type="http://schemas.openxmlformats.org/officeDocument/2006/relationships/hyperlink" Target="http://www.petergen.com/history/kisgim.shtml" TargetMode="External"/><Relationship Id="rId11" Type="http://schemas.openxmlformats.org/officeDocument/2006/relationships/hyperlink" Target="http://www.bessarabia.ru/" TargetMode="External"/><Relationship Id="rId5" Type="http://schemas.openxmlformats.org/officeDocument/2006/relationships/hyperlink" Target="http://www.dorledor.info/" TargetMode="External"/><Relationship Id="rId10" Type="http://schemas.openxmlformats.org/officeDocument/2006/relationships/hyperlink" Target="http://www.jewishmemory.md/eng/" TargetMode="External"/><Relationship Id="rId4" Type="http://schemas.openxmlformats.org/officeDocument/2006/relationships/hyperlink" Target="http://picasaweb.google.com/106995678358404531836" TargetMode="External"/><Relationship Id="rId9" Type="http://schemas.openxmlformats.org/officeDocument/2006/relationships/hyperlink" Target="http://www.monument.sit.md/"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forum.j-roots.info/index.php?sid=4f479bc2a4d784c2e65bbe30e695a8d8" TargetMode="External"/><Relationship Id="rId13" Type="http://schemas.openxmlformats.org/officeDocument/2006/relationships/hyperlink" Target="http://stalin.memo.ru/" TargetMode="External"/><Relationship Id="rId3" Type="http://schemas.openxmlformats.org/officeDocument/2006/relationships/hyperlink" Target="http://www.pavetex.md/" TargetMode="External"/><Relationship Id="rId7" Type="http://schemas.openxmlformats.org/officeDocument/2006/relationships/hyperlink" Target="http://www.centropa.org/" TargetMode="External"/><Relationship Id="rId12" Type="http://schemas.openxmlformats.org/officeDocument/2006/relationships/hyperlink" Target="http://www.nekropol.com/Holokost.htm" TargetMode="External"/><Relationship Id="rId2" Type="http://schemas.openxmlformats.org/officeDocument/2006/relationships/hyperlink" Target="http://www.lechaim.ru/ARHIV/162/VZR/k05.htm" TargetMode="External"/><Relationship Id="rId1" Type="http://schemas.openxmlformats.org/officeDocument/2006/relationships/slideLayout" Target="../slideLayouts/slideLayout2.xml"/><Relationship Id="rId6" Type="http://schemas.openxmlformats.org/officeDocument/2006/relationships/hyperlink" Target="http://depts.washington.edu/cartah/text_archive/clark/mobile.html" TargetMode="External"/><Relationship Id="rId11" Type="http://schemas.openxmlformats.org/officeDocument/2006/relationships/hyperlink" Target="http://www.obd-memorial.ru/html/index.html" TargetMode="External"/><Relationship Id="rId5" Type="http://schemas.openxmlformats.org/officeDocument/2006/relationships/hyperlink" Target="http://www.tkinter.smig.net/romania/FriendsOfRoumania/Ch09/index.htm" TargetMode="External"/><Relationship Id="rId10" Type="http://schemas.openxmlformats.org/officeDocument/2006/relationships/hyperlink" Target="http://oldchisinau.com/forum/index.php" TargetMode="External"/><Relationship Id="rId4" Type="http://schemas.openxmlformats.org/officeDocument/2006/relationships/hyperlink" Target="http://en.wikipedia.org/wiki/Category:Bessarabian_Jews" TargetMode="External"/><Relationship Id="rId9" Type="http://schemas.openxmlformats.org/officeDocument/2006/relationships/hyperlink" Target="http://www.wwii-photos-maps.com/bessarabianmaps/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752600"/>
            <a:ext cx="5908964" cy="1470025"/>
          </a:xfrm>
        </p:spPr>
        <p:txBody>
          <a:bodyPr>
            <a:normAutofit/>
          </a:bodyPr>
          <a:lstStyle/>
          <a:p>
            <a:r>
              <a:rPr lang="en-US" sz="2800" dirty="0"/>
              <a:t>Kishinev – my native town:  History of Jews and Genealogy</a:t>
            </a:r>
          </a:p>
        </p:txBody>
      </p:sp>
      <p:sp>
        <p:nvSpPr>
          <p:cNvPr id="3" name="Subtitle 2"/>
          <p:cNvSpPr>
            <a:spLocks noGrp="1"/>
          </p:cNvSpPr>
          <p:nvPr>
            <p:ph type="subTitle" idx="1"/>
          </p:nvPr>
        </p:nvSpPr>
        <p:spPr>
          <a:xfrm>
            <a:off x="1130134" y="3810000"/>
            <a:ext cx="7010400" cy="2590800"/>
          </a:xfrm>
        </p:spPr>
        <p:txBody>
          <a:bodyPr>
            <a:normAutofit fontScale="62500" lnSpcReduction="20000"/>
          </a:bodyPr>
          <a:lstStyle/>
          <a:p>
            <a:r>
              <a:rPr lang="en-US" sz="3800" dirty="0">
                <a:solidFill>
                  <a:schemeClr val="tx1"/>
                </a:solidFill>
              </a:rPr>
              <a:t>Yefim A. </a:t>
            </a:r>
            <a:r>
              <a:rPr lang="en-US" sz="3800" dirty="0" smtClean="0">
                <a:solidFill>
                  <a:schemeClr val="tx1"/>
                </a:solidFill>
              </a:rPr>
              <a:t>Kogan</a:t>
            </a:r>
            <a:endParaRPr lang="en-US" sz="2800" dirty="0" smtClean="0">
              <a:solidFill>
                <a:schemeClr val="tx1"/>
              </a:solidFill>
            </a:endParaRPr>
          </a:p>
          <a:p>
            <a:r>
              <a:rPr lang="en-US" sz="2800" dirty="0" smtClean="0">
                <a:solidFill>
                  <a:schemeClr val="tx1"/>
                </a:solidFill>
              </a:rPr>
              <a:t>Masters of Jewish Liberal Studies</a:t>
            </a:r>
          </a:p>
          <a:p>
            <a:endParaRPr lang="en-US" sz="2800" dirty="0" smtClean="0">
              <a:solidFill>
                <a:schemeClr val="tx1"/>
              </a:solidFill>
            </a:endParaRPr>
          </a:p>
          <a:p>
            <a:r>
              <a:rPr lang="en-US" sz="2800" dirty="0" smtClean="0">
                <a:solidFill>
                  <a:schemeClr val="tx1"/>
                </a:solidFill>
              </a:rPr>
              <a:t>Augsut 7, 2013</a:t>
            </a:r>
            <a:endParaRPr lang="en-US" sz="2800" dirty="0">
              <a:solidFill>
                <a:schemeClr val="tx1"/>
              </a:solidFill>
            </a:endParaRPr>
          </a:p>
          <a:p>
            <a:pPr algn="l"/>
            <a:endParaRPr lang="en-US" sz="2600" u="sng" dirty="0" smtClean="0">
              <a:solidFill>
                <a:schemeClr val="tx1"/>
              </a:solidFill>
              <a:hlinkClick r:id="rId2"/>
            </a:endParaRPr>
          </a:p>
          <a:p>
            <a:r>
              <a:rPr lang="en-US" sz="2600" u="sng" dirty="0" smtClean="0">
                <a:solidFill>
                  <a:schemeClr val="tx1"/>
                </a:solidFill>
                <a:hlinkClick r:id="rId2"/>
              </a:rPr>
              <a:t>yefimk@verizon.net</a:t>
            </a:r>
            <a:endParaRPr lang="en-US" sz="2600" u="sng" dirty="0" smtClean="0">
              <a:solidFill>
                <a:schemeClr val="tx1"/>
              </a:solidFill>
            </a:endParaRPr>
          </a:p>
          <a:p>
            <a:endParaRPr lang="en-US" sz="2600" u="sng" dirty="0">
              <a:solidFill>
                <a:schemeClr val="tx1"/>
              </a:solidFill>
            </a:endParaRPr>
          </a:p>
          <a:p>
            <a:r>
              <a:rPr lang="en-US" sz="2600" dirty="0" smtClean="0">
                <a:solidFill>
                  <a:schemeClr val="tx1"/>
                </a:solidFill>
              </a:rPr>
              <a:t>JewishGen Bessarabia </a:t>
            </a:r>
            <a:r>
              <a:rPr lang="en-US" sz="2600" dirty="0">
                <a:solidFill>
                  <a:schemeClr val="tx1"/>
                </a:solidFill>
              </a:rPr>
              <a:t>SIG </a:t>
            </a:r>
            <a:r>
              <a:rPr lang="en-US" sz="2600" dirty="0" smtClean="0">
                <a:solidFill>
                  <a:schemeClr val="tx1"/>
                </a:solidFill>
              </a:rPr>
              <a:t>Coordinator and webmaster - </a:t>
            </a:r>
            <a:r>
              <a:rPr lang="en-US" sz="2600" u="sng" dirty="0">
                <a:solidFill>
                  <a:schemeClr val="tx1"/>
                </a:solidFill>
                <a:hlinkClick r:id="rId3"/>
              </a:rPr>
              <a:t>www.jewishgen.org/Bessarabia</a:t>
            </a:r>
            <a:endParaRPr lang="en-US" sz="2600"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6" name="Picture 2" descr="C:\JewishGen\2013 International Genealogical conference Boston\Boston2013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1116"/>
            <a:ext cx="1447800" cy="237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7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533399" y="1329035"/>
            <a:ext cx="8229600" cy="1609130"/>
          </a:xfrm>
        </p:spPr>
        <p:txBody>
          <a:bodyPr>
            <a:normAutofit/>
          </a:bodyPr>
          <a:lstStyle/>
          <a:p>
            <a:pPr marL="0" lvl="0" indent="0">
              <a:buNone/>
            </a:pPr>
            <a:r>
              <a:rPr lang="en-US" sz="2000" b="1" dirty="0">
                <a:solidFill>
                  <a:schemeClr val="accent6">
                    <a:lumMod val="50000"/>
                  </a:schemeClr>
                </a:solidFill>
              </a:rPr>
              <a:t>History of Jews in Kishinev in Russian Empire period, from </a:t>
            </a:r>
            <a:r>
              <a:rPr lang="en-US" sz="2000" b="1" dirty="0" smtClean="0">
                <a:solidFill>
                  <a:schemeClr val="accent6">
                    <a:lumMod val="50000"/>
                  </a:schemeClr>
                </a:solidFill>
              </a:rPr>
              <a:t>1812-1918</a:t>
            </a:r>
          </a:p>
          <a:p>
            <a:pPr marL="0" lvl="0" indent="0">
              <a:buNone/>
            </a:pP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10</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3399" y="2133600"/>
            <a:ext cx="1711325" cy="2286000"/>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94783"/>
            <a:ext cx="1541236" cy="2224817"/>
          </a:xfrm>
          <a:prstGeom prst="rect">
            <a:avLst/>
          </a:prstGeom>
          <a:noFill/>
          <a:ln>
            <a:noFill/>
          </a:ln>
        </p:spPr>
      </p:pic>
      <p:sp>
        <p:nvSpPr>
          <p:cNvPr id="8" name="TextBox 7"/>
          <p:cNvSpPr txBox="1"/>
          <p:nvPr/>
        </p:nvSpPr>
        <p:spPr>
          <a:xfrm>
            <a:off x="4495800" y="2590800"/>
            <a:ext cx="3810000" cy="1200329"/>
          </a:xfrm>
          <a:prstGeom prst="rect">
            <a:avLst/>
          </a:prstGeom>
          <a:noFill/>
        </p:spPr>
        <p:txBody>
          <a:bodyPr wrap="square" rtlCol="0">
            <a:spAutoFit/>
          </a:bodyPr>
          <a:lstStyle/>
          <a:p>
            <a:r>
              <a:rPr lang="en-US" dirty="0"/>
              <a:t>Monument to </a:t>
            </a:r>
            <a:r>
              <a:rPr lang="en-US" dirty="0" err="1"/>
              <a:t>Tsirelson</a:t>
            </a:r>
            <a:r>
              <a:rPr lang="en-US" dirty="0"/>
              <a:t> at the Jewish cemetery in Kishinev.</a:t>
            </a:r>
          </a:p>
          <a:p>
            <a:r>
              <a:rPr lang="en-US" dirty="0"/>
              <a:t> </a:t>
            </a:r>
          </a:p>
          <a:p>
            <a:r>
              <a:rPr lang="en-US" dirty="0"/>
              <a:t>T</a:t>
            </a:r>
            <a:r>
              <a:rPr lang="en-US" dirty="0" smtClean="0"/>
              <a:t>he </a:t>
            </a:r>
            <a:r>
              <a:rPr lang="en-US" dirty="0"/>
              <a:t>remains of Yeshiva </a:t>
            </a:r>
          </a:p>
        </p:txBody>
      </p:sp>
      <p:pic>
        <p:nvPicPr>
          <p:cNvPr id="9" name="Picture 8" descr="C:\JewishGen\2013 International Genealogical conference Boston\Kishinev\PC1000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648200"/>
            <a:ext cx="1711325" cy="1284605"/>
          </a:xfrm>
          <a:prstGeom prst="rect">
            <a:avLst/>
          </a:prstGeom>
          <a:noFill/>
          <a:ln>
            <a:noFill/>
          </a:ln>
        </p:spPr>
      </p:pic>
      <p:pic>
        <p:nvPicPr>
          <p:cNvPr id="10" name="Picture 9" descr="C:\JewishGen\2013 International Genealogical conference Boston\Kishinev\yt-00-01.JPG"/>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038600"/>
            <a:ext cx="3815938" cy="2105749"/>
          </a:xfrm>
          <a:prstGeom prst="rect">
            <a:avLst/>
          </a:prstGeom>
          <a:noFill/>
          <a:ln>
            <a:noFill/>
          </a:ln>
        </p:spPr>
      </p:pic>
    </p:spTree>
    <p:extLst>
      <p:ext uri="{BB962C8B-B14F-4D97-AF65-F5344CB8AC3E}">
        <p14:creationId xmlns:p14="http://schemas.microsoft.com/office/powerpoint/2010/main" val="82888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219200"/>
            <a:ext cx="8229600" cy="533399"/>
          </a:xfrm>
        </p:spPr>
        <p:txBody>
          <a:bodyPr>
            <a:normAutofit/>
          </a:bodyPr>
          <a:lstStyle/>
          <a:p>
            <a:pPr marL="0" lvl="0" indent="0">
              <a:buNone/>
            </a:pPr>
            <a:r>
              <a:rPr lang="en-US" sz="2000" b="1" dirty="0">
                <a:solidFill>
                  <a:schemeClr val="accent6">
                    <a:lumMod val="75000"/>
                  </a:schemeClr>
                </a:solidFill>
              </a:rPr>
              <a:t>History of Jews in Kishinev in Romanian period from 1918-1940</a:t>
            </a:r>
            <a:endParaRPr lang="en-US" sz="28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11</a:t>
            </a:fld>
            <a:endParaRPr lang="en-US" dirty="0"/>
          </a:p>
        </p:txBody>
      </p:sp>
      <p:sp>
        <p:nvSpPr>
          <p:cNvPr id="5" name="TextBox 4"/>
          <p:cNvSpPr txBox="1"/>
          <p:nvPr/>
        </p:nvSpPr>
        <p:spPr>
          <a:xfrm>
            <a:off x="457200" y="1752600"/>
            <a:ext cx="8153400" cy="4370427"/>
          </a:xfrm>
          <a:prstGeom prst="rect">
            <a:avLst/>
          </a:prstGeom>
          <a:noFill/>
        </p:spPr>
        <p:txBody>
          <a:bodyPr wrap="square" rtlCol="0">
            <a:spAutoFit/>
          </a:bodyPr>
          <a:lstStyle/>
          <a:p>
            <a:pPr marL="285750" indent="-285750">
              <a:buFont typeface="Arial" pitchFamily="34" charset="0"/>
              <a:buChar char="•"/>
            </a:pPr>
            <a:r>
              <a:rPr lang="en-US" sz="2000" dirty="0"/>
              <a:t>During this period the Jews of Kishinev suffered from anti-Semitism, but their numbers increased at the expense of the Jews who had escaped from the Ukrainian pogroms during the Civil War. </a:t>
            </a: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Romanian Citizenship (1924). </a:t>
            </a:r>
            <a:r>
              <a:rPr lang="en-US" sz="2000" dirty="0"/>
              <a:t>Depriving many of the Jews of Kishinev (as in the whole of Bessarabia) Citizenship (1924), the authorities are dooming them to poverty</a:t>
            </a:r>
            <a:r>
              <a:rPr lang="en-US" sz="2000" dirty="0" smtClean="0"/>
              <a:t>.</a:t>
            </a:r>
          </a:p>
          <a:p>
            <a:r>
              <a:rPr lang="en-US" sz="2000" dirty="0" smtClean="0"/>
              <a:t> </a:t>
            </a:r>
          </a:p>
          <a:p>
            <a:pPr marL="285750" indent="-285750">
              <a:buFont typeface="Arial" pitchFamily="34" charset="0"/>
              <a:buChar char="•"/>
            </a:pPr>
            <a:r>
              <a:rPr lang="en-US" sz="2000" dirty="0" smtClean="0"/>
              <a:t>Zionist organizations - He-</a:t>
            </a:r>
            <a:r>
              <a:rPr lang="en-US" sz="2000" dirty="0" err="1" smtClean="0"/>
              <a:t>Halutz</a:t>
            </a:r>
            <a:r>
              <a:rPr lang="en-US" sz="2000" dirty="0" smtClean="0"/>
              <a:t>, </a:t>
            </a:r>
            <a:r>
              <a:rPr lang="en-US" sz="2000" dirty="0"/>
              <a:t>helps a lot </a:t>
            </a:r>
            <a:r>
              <a:rPr lang="en-US" sz="2000" dirty="0" err="1"/>
              <a:t>halutzim</a:t>
            </a:r>
            <a:r>
              <a:rPr lang="en-US" sz="2000" dirty="0"/>
              <a:t> from the Soviet Union to immigrate to </a:t>
            </a:r>
            <a:r>
              <a:rPr lang="en-US" sz="2000" dirty="0" err="1"/>
              <a:t>Eretz</a:t>
            </a:r>
            <a:r>
              <a:rPr lang="en-US" sz="2000" dirty="0"/>
              <a:t> </a:t>
            </a:r>
            <a:r>
              <a:rPr lang="en-US" sz="2000" dirty="0" err="1" smtClean="0"/>
              <a:t>Yisrael</a:t>
            </a:r>
            <a:endParaRPr lang="en-US" sz="2000" dirty="0" smtClean="0"/>
          </a:p>
          <a:p>
            <a:endParaRPr lang="en-US" sz="2000" dirty="0" smtClean="0"/>
          </a:p>
          <a:p>
            <a:pPr marL="285750" indent="-285750">
              <a:buFont typeface="Arial" pitchFamily="34" charset="0"/>
              <a:buChar char="•"/>
            </a:pPr>
            <a:r>
              <a:rPr lang="en-US" sz="2000" dirty="0" smtClean="0"/>
              <a:t>Cultural organizations – </a:t>
            </a:r>
            <a:r>
              <a:rPr lang="en-US" sz="2000" dirty="0" err="1" smtClean="0"/>
              <a:t>Makkabi</a:t>
            </a:r>
            <a:r>
              <a:rPr lang="en-US" sz="2000" dirty="0" smtClean="0"/>
              <a:t>, </a:t>
            </a:r>
            <a:r>
              <a:rPr lang="en-US" sz="2000" dirty="0" err="1" smtClean="0"/>
              <a:t>Hatarbut</a:t>
            </a:r>
            <a:r>
              <a:rPr lang="en-US" sz="2000" dirty="0" smtClean="0"/>
              <a:t>, </a:t>
            </a:r>
            <a:r>
              <a:rPr lang="en-US" sz="2000" dirty="0"/>
              <a:t>"Unser </a:t>
            </a:r>
            <a:r>
              <a:rPr lang="en-US" sz="2000" dirty="0" err="1" smtClean="0"/>
              <a:t>Zeit</a:t>
            </a:r>
            <a:r>
              <a:rPr lang="en-US" sz="2000" dirty="0" smtClean="0"/>
              <a:t>“ – Yiddish newspaper</a:t>
            </a:r>
            <a:endParaRPr lang="en-US" sz="2000" dirty="0"/>
          </a:p>
          <a:p>
            <a:endParaRPr lang="en-US" dirty="0"/>
          </a:p>
        </p:txBody>
      </p:sp>
    </p:spTree>
    <p:extLst>
      <p:ext uri="{BB962C8B-B14F-4D97-AF65-F5344CB8AC3E}">
        <p14:creationId xmlns:p14="http://schemas.microsoft.com/office/powerpoint/2010/main" val="96581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219200"/>
            <a:ext cx="8229600" cy="533399"/>
          </a:xfrm>
        </p:spPr>
        <p:txBody>
          <a:bodyPr>
            <a:normAutofit/>
          </a:bodyPr>
          <a:lstStyle/>
          <a:p>
            <a:pPr marL="0" lvl="0" indent="0">
              <a:buNone/>
            </a:pPr>
            <a:r>
              <a:rPr lang="en-US" sz="2000" b="1" dirty="0">
                <a:solidFill>
                  <a:schemeClr val="accent6">
                    <a:lumMod val="75000"/>
                  </a:schemeClr>
                </a:solidFill>
              </a:rPr>
              <a:t>Jews in Kishinev during the war and after the war</a:t>
            </a:r>
            <a:endParaRPr lang="en-US" sz="2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12</a:t>
            </a:fld>
            <a:endParaRPr lang="en-US" dirty="0"/>
          </a:p>
        </p:txBody>
      </p:sp>
      <p:sp>
        <p:nvSpPr>
          <p:cNvPr id="5" name="TextBox 4"/>
          <p:cNvSpPr txBox="1"/>
          <p:nvPr/>
        </p:nvSpPr>
        <p:spPr>
          <a:xfrm>
            <a:off x="457200" y="2133600"/>
            <a:ext cx="8153400" cy="3416320"/>
          </a:xfrm>
          <a:prstGeom prst="rect">
            <a:avLst/>
          </a:prstGeom>
          <a:noFill/>
        </p:spPr>
        <p:txBody>
          <a:bodyPr wrap="square" rtlCol="0">
            <a:spAutoFit/>
          </a:bodyPr>
          <a:lstStyle/>
          <a:p>
            <a:pPr marL="342900" indent="-342900">
              <a:buAutoNum type="arabicPeriod" startAt="1940"/>
            </a:pPr>
            <a:r>
              <a:rPr lang="en-US" dirty="0" smtClean="0"/>
              <a:t>  After </a:t>
            </a:r>
            <a:r>
              <a:rPr lang="en-US" dirty="0"/>
              <a:t>the transfer of Bessarabia under the authority of the Soviet Union (1940), the majority of Jewish institutions were closed in Kishinev and Zionist activity is prohibited. Among the many inhabitants of Kishinev, arrested and deported at that time, there were thousands of Jews</a:t>
            </a:r>
            <a:r>
              <a:rPr lang="en-US" dirty="0" smtClean="0"/>
              <a:t>.</a:t>
            </a:r>
          </a:p>
          <a:p>
            <a:endParaRPr lang="en-US" dirty="0"/>
          </a:p>
          <a:p>
            <a:r>
              <a:rPr lang="en-US" dirty="0"/>
              <a:t>July 16, 1941 German-Romanian troops occupied Kishinev. Part of the Jewish population was able to evacuate. July 17 </a:t>
            </a:r>
            <a:r>
              <a:rPr lang="en-US" dirty="0" err="1"/>
              <a:t>eynzatsgruppen</a:t>
            </a:r>
            <a:r>
              <a:rPr lang="en-US" dirty="0"/>
              <a:t> unit "D" and a part of the Romanian Gendarmerie killed about fourteen thousand Jewish men. On August 1 were selected for allegedly sent to work 450 young men and women, 411 of them were shot in a few days, once again under the pretext of sending to work was gathered 500 people, 300 of them were shot.</a:t>
            </a:r>
          </a:p>
          <a:p>
            <a:endParaRPr lang="en-US" dirty="0"/>
          </a:p>
        </p:txBody>
      </p:sp>
    </p:spTree>
    <p:extLst>
      <p:ext uri="{BB962C8B-B14F-4D97-AF65-F5344CB8AC3E}">
        <p14:creationId xmlns:p14="http://schemas.microsoft.com/office/powerpoint/2010/main" val="326263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219200"/>
            <a:ext cx="8229600" cy="533399"/>
          </a:xfrm>
        </p:spPr>
        <p:txBody>
          <a:bodyPr>
            <a:normAutofit/>
          </a:bodyPr>
          <a:lstStyle/>
          <a:p>
            <a:pPr marL="0" lvl="0" indent="0">
              <a:buNone/>
            </a:pPr>
            <a:r>
              <a:rPr lang="en-US" sz="2000" b="1" dirty="0">
                <a:solidFill>
                  <a:schemeClr val="accent6">
                    <a:lumMod val="75000"/>
                  </a:schemeClr>
                </a:solidFill>
              </a:rPr>
              <a:t>Jews in Kishinev during the war and after the war</a:t>
            </a:r>
            <a:endParaRPr lang="en-US" sz="2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13</a:t>
            </a:fld>
            <a:endParaRPr lang="en-US" dirty="0"/>
          </a:p>
        </p:txBody>
      </p:sp>
      <p:sp>
        <p:nvSpPr>
          <p:cNvPr id="5" name="TextBox 4"/>
          <p:cNvSpPr txBox="1"/>
          <p:nvPr/>
        </p:nvSpPr>
        <p:spPr>
          <a:xfrm>
            <a:off x="457200" y="1752600"/>
            <a:ext cx="8153400" cy="2031325"/>
          </a:xfrm>
          <a:prstGeom prst="rect">
            <a:avLst/>
          </a:prstGeom>
          <a:noFill/>
        </p:spPr>
        <p:txBody>
          <a:bodyPr wrap="square" rtlCol="0">
            <a:spAutoFit/>
          </a:bodyPr>
          <a:lstStyle/>
          <a:p>
            <a:r>
              <a:rPr lang="en-US" dirty="0"/>
              <a:t>On July 25 Romanian commander of Kishinev ordered the creation of ghettos. According to the Romanian documents, on August 11 in the ghetto lived 10,578 people</a:t>
            </a:r>
            <a:r>
              <a:rPr lang="en-US" dirty="0" smtClean="0"/>
              <a:t>.</a:t>
            </a:r>
            <a:r>
              <a:rPr lang="en-US" dirty="0"/>
              <a:t> By the middle of September 1941 the number of prisoners of the ghetto increased. In the ghetto were sent the Jews from the surrounding villages. From August 5, the Jews of Kishinev were required to wear a distinctive sign - a six-pointed star.</a:t>
            </a:r>
          </a:p>
          <a:p>
            <a:endParaRPr lang="en-US" dirty="0"/>
          </a:p>
        </p:txBody>
      </p:sp>
      <p:pic>
        <p:nvPicPr>
          <p:cNvPr id="6" name="Picture 5" descr="C:\JewishGen\2013 International Genealogical conference Boston\Kishinev\Getto-old.jp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76600"/>
            <a:ext cx="3276600" cy="2895600"/>
          </a:xfrm>
          <a:prstGeom prst="rect">
            <a:avLst/>
          </a:prstGeom>
          <a:noFill/>
          <a:ln>
            <a:noFill/>
          </a:ln>
        </p:spPr>
      </p:pic>
    </p:spTree>
    <p:extLst>
      <p:ext uri="{BB962C8B-B14F-4D97-AF65-F5344CB8AC3E}">
        <p14:creationId xmlns:p14="http://schemas.microsoft.com/office/powerpoint/2010/main" val="111508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219200"/>
            <a:ext cx="8229600" cy="533399"/>
          </a:xfrm>
        </p:spPr>
        <p:txBody>
          <a:bodyPr>
            <a:normAutofit/>
          </a:bodyPr>
          <a:lstStyle/>
          <a:p>
            <a:pPr marL="0" indent="0">
              <a:buNone/>
            </a:pPr>
            <a:r>
              <a:rPr lang="en-US" sz="2000" b="1" dirty="0">
                <a:solidFill>
                  <a:schemeClr val="accent6">
                    <a:lumMod val="75000"/>
                  </a:schemeClr>
                </a:solidFill>
              </a:rPr>
              <a:t>Statistical information on Jews in Kishinev</a:t>
            </a:r>
            <a:endParaRPr lang="en-US" sz="2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14</a:t>
            </a:fld>
            <a:endParaRPr lang="en-US" dirty="0"/>
          </a:p>
        </p:txBody>
      </p:sp>
      <p:sp>
        <p:nvSpPr>
          <p:cNvPr id="7" name="TextBox 6"/>
          <p:cNvSpPr txBox="1"/>
          <p:nvPr/>
        </p:nvSpPr>
        <p:spPr>
          <a:xfrm>
            <a:off x="533400" y="1752600"/>
            <a:ext cx="7848600" cy="4801314"/>
          </a:xfrm>
          <a:prstGeom prst="rect">
            <a:avLst/>
          </a:prstGeom>
          <a:noFill/>
        </p:spPr>
        <p:txBody>
          <a:bodyPr wrap="square" rtlCol="0">
            <a:spAutoFit/>
          </a:bodyPr>
          <a:lstStyle/>
          <a:p>
            <a:pPr marL="285750" indent="-285750">
              <a:buFont typeface="Arial" pitchFamily="34" charset="0"/>
              <a:buChar char="•"/>
            </a:pPr>
            <a:r>
              <a:rPr lang="en-US" dirty="0"/>
              <a:t>In 1867 in Kishinev lived 18,000 Jews, and in addition to a synagogue were 28 prayer </a:t>
            </a:r>
            <a:r>
              <a:rPr lang="en-US" dirty="0" smtClean="0"/>
              <a:t>houses</a:t>
            </a:r>
          </a:p>
          <a:p>
            <a:pPr marL="285750" lvl="0" indent="-285750">
              <a:buFont typeface="Arial" pitchFamily="34" charset="0"/>
              <a:buChar char="•"/>
            </a:pPr>
            <a:r>
              <a:rPr lang="en-US" dirty="0"/>
              <a:t>1897 All Russian Census. Number of Jewish farmers, middle class, merchants</a:t>
            </a:r>
          </a:p>
          <a:p>
            <a:pPr marL="285750" indent="-285750">
              <a:buFont typeface="Arial" pitchFamily="34" charset="0"/>
              <a:buChar char="•"/>
            </a:pPr>
            <a:r>
              <a:rPr lang="en-US" dirty="0"/>
              <a:t>50,000 Jews lived in Kishinev in 1900, which was 46% of the total population. Kishinev was the 5th largest city by Jewish Population in the Russian Empire after Warsaw, Odessa, Lodz and Vilna.  </a:t>
            </a:r>
            <a:endParaRPr lang="en-US" dirty="0" smtClean="0"/>
          </a:p>
          <a:p>
            <a:pPr marL="285750" indent="-285750">
              <a:buFont typeface="Arial" pitchFamily="34" charset="0"/>
              <a:buChar char="•"/>
            </a:pPr>
            <a:r>
              <a:rPr lang="en-US" dirty="0"/>
              <a:t>Estates population of Kishinev according to the census was divided into the following groups: hereditary and private honorary citizens – </a:t>
            </a:r>
            <a:r>
              <a:rPr lang="en-US" b="1" dirty="0"/>
              <a:t>173</a:t>
            </a:r>
            <a:r>
              <a:rPr lang="en-US" dirty="0"/>
              <a:t>; farmers – </a:t>
            </a:r>
            <a:r>
              <a:rPr lang="en-US" b="1" dirty="0"/>
              <a:t>190</a:t>
            </a:r>
            <a:r>
              <a:rPr lang="en-US" dirty="0"/>
              <a:t>; merchants – </a:t>
            </a:r>
            <a:r>
              <a:rPr lang="en-US" b="1" dirty="0"/>
              <a:t>1208</a:t>
            </a:r>
            <a:r>
              <a:rPr lang="en-US" dirty="0"/>
              <a:t>; middle class - </a:t>
            </a:r>
            <a:r>
              <a:rPr lang="en-US" b="1" dirty="0"/>
              <a:t>47,446</a:t>
            </a:r>
            <a:r>
              <a:rPr lang="en-US" b="1" dirty="0" smtClean="0"/>
              <a:t>.</a:t>
            </a:r>
          </a:p>
          <a:p>
            <a:pPr marL="285750" indent="-285750">
              <a:buFont typeface="Arial" pitchFamily="34" charset="0"/>
              <a:buChar char="•"/>
            </a:pPr>
            <a:r>
              <a:rPr lang="en-US" dirty="0"/>
              <a:t>Merchants in Kishinev from  Revision Lists of 1848, 1854 and 1859:</a:t>
            </a:r>
          </a:p>
          <a:p>
            <a:r>
              <a:rPr lang="en-US" dirty="0"/>
              <a:t>	</a:t>
            </a:r>
            <a:r>
              <a:rPr lang="en-US" dirty="0" smtClean="0"/>
              <a:t>Merchants </a:t>
            </a:r>
            <a:r>
              <a:rPr lang="en-US" dirty="0"/>
              <a:t>of 1</a:t>
            </a:r>
            <a:r>
              <a:rPr lang="en-US" baseline="30000" dirty="0"/>
              <a:t>st</a:t>
            </a:r>
            <a:r>
              <a:rPr lang="en-US" dirty="0"/>
              <a:t> Gild – 8 Jews /  1 family</a:t>
            </a:r>
          </a:p>
          <a:p>
            <a:r>
              <a:rPr lang="en-US" dirty="0"/>
              <a:t>	</a:t>
            </a:r>
            <a:r>
              <a:rPr lang="en-US" dirty="0" smtClean="0"/>
              <a:t>Merchants </a:t>
            </a:r>
            <a:r>
              <a:rPr lang="en-US" dirty="0"/>
              <a:t>of 3</a:t>
            </a:r>
            <a:r>
              <a:rPr lang="en-US" baseline="30000" dirty="0"/>
              <a:t>rd</a:t>
            </a:r>
            <a:r>
              <a:rPr lang="en-US" dirty="0"/>
              <a:t> Gild – 425 Jews / 111 families</a:t>
            </a:r>
          </a:p>
          <a:p>
            <a:r>
              <a:rPr lang="en-US" dirty="0"/>
              <a:t>	</a:t>
            </a:r>
            <a:r>
              <a:rPr lang="en-US" dirty="0" smtClean="0"/>
              <a:t>Middle </a:t>
            </a:r>
            <a:r>
              <a:rPr lang="en-US" dirty="0"/>
              <a:t>Class lived on owned land – 195 Jews / 111 families</a:t>
            </a:r>
          </a:p>
          <a:p>
            <a:r>
              <a:rPr lang="en-US" dirty="0"/>
              <a:t>	</a:t>
            </a:r>
            <a:r>
              <a:rPr lang="en-US" dirty="0" smtClean="0"/>
              <a:t>Middle </a:t>
            </a:r>
            <a:r>
              <a:rPr lang="en-US" dirty="0"/>
              <a:t>Class lived on the town land – 4244 Jews / 1957 families</a:t>
            </a:r>
          </a:p>
          <a:p>
            <a:r>
              <a:rPr lang="en-US" dirty="0"/>
              <a:t>	</a:t>
            </a:r>
            <a:r>
              <a:rPr lang="en-US" dirty="0" smtClean="0"/>
              <a:t>Farmers </a:t>
            </a:r>
            <a:r>
              <a:rPr lang="en-US" dirty="0"/>
              <a:t>on 10 years privileges – 374  Jews / 137 families</a:t>
            </a:r>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68003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219200"/>
            <a:ext cx="8229600" cy="533399"/>
          </a:xfrm>
        </p:spPr>
        <p:txBody>
          <a:bodyPr>
            <a:normAutofit/>
          </a:bodyPr>
          <a:lstStyle/>
          <a:p>
            <a:pPr marL="0" indent="0">
              <a:buNone/>
            </a:pPr>
            <a:r>
              <a:rPr lang="en-US" sz="2000" b="1" dirty="0">
                <a:solidFill>
                  <a:schemeClr val="accent6">
                    <a:lumMod val="75000"/>
                  </a:schemeClr>
                </a:solidFill>
              </a:rPr>
              <a:t>Statistical information on Jews in Kishinev</a:t>
            </a:r>
            <a:endParaRPr lang="en-US" sz="2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15</a:t>
            </a:fld>
            <a:endParaRPr lang="en-US" dirty="0"/>
          </a:p>
        </p:txBody>
      </p:sp>
      <p:sp>
        <p:nvSpPr>
          <p:cNvPr id="7" name="TextBox 6"/>
          <p:cNvSpPr txBox="1"/>
          <p:nvPr/>
        </p:nvSpPr>
        <p:spPr>
          <a:xfrm>
            <a:off x="533400" y="1752600"/>
            <a:ext cx="7848600" cy="3970318"/>
          </a:xfrm>
          <a:prstGeom prst="rect">
            <a:avLst/>
          </a:prstGeom>
          <a:noFill/>
        </p:spPr>
        <p:txBody>
          <a:bodyPr wrap="square" rtlCol="0">
            <a:spAutoFit/>
          </a:bodyPr>
          <a:lstStyle/>
          <a:p>
            <a:pPr marL="285750" lvl="0" indent="-285750">
              <a:buFont typeface="Arial" pitchFamily="34" charset="0"/>
              <a:buChar char="•"/>
            </a:pPr>
            <a:r>
              <a:rPr lang="en-US" dirty="0"/>
              <a:t>In 1898 according to the Jewish Colonial Society from 38 factories and plants in Kishinev 29 were owned by Jews, from 7 mills, 6 were in Jewish hands, 5 Publishing companies, 4 were owned by </a:t>
            </a:r>
            <a:r>
              <a:rPr lang="en-US" dirty="0" smtClean="0"/>
              <a:t>Jews</a:t>
            </a:r>
          </a:p>
          <a:p>
            <a:pPr marL="285750" lvl="0" indent="-285750">
              <a:buFont typeface="Arial" pitchFamily="34" charset="0"/>
              <a:buChar char="•"/>
            </a:pPr>
            <a:endParaRPr lang="en-US" dirty="0"/>
          </a:p>
          <a:p>
            <a:pPr marL="285750" lvl="0" indent="-285750">
              <a:buFont typeface="Arial" pitchFamily="34" charset="0"/>
              <a:buChar char="•"/>
            </a:pPr>
            <a:r>
              <a:rPr lang="en-US" dirty="0"/>
              <a:t>In 1898 in Kishinev were 16 Jewish schools, more than 2000 people, among them 4 </a:t>
            </a:r>
            <a:r>
              <a:rPr lang="en-US" dirty="0" err="1" smtClean="0"/>
              <a:t>Talmid-Torahs</a:t>
            </a:r>
            <a:r>
              <a:rPr lang="en-US" dirty="0" smtClean="0"/>
              <a:t>.  </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From </a:t>
            </a:r>
            <a:r>
              <a:rPr lang="en-US" dirty="0"/>
              <a:t>1886 in Kishinev was organized a group </a:t>
            </a:r>
            <a:r>
              <a:rPr lang="en-US" dirty="0" err="1"/>
              <a:t>ןצִיּו</a:t>
            </a:r>
            <a:r>
              <a:rPr lang="en-US" dirty="0"/>
              <a:t>ֹ </a:t>
            </a:r>
            <a:r>
              <a:rPr lang="en-US" dirty="0" err="1"/>
              <a:t>חוֹבְבֵי</a:t>
            </a:r>
            <a:r>
              <a:rPr lang="en-US" dirty="0"/>
              <a:t> (</a:t>
            </a:r>
            <a:r>
              <a:rPr lang="en-US" dirty="0" err="1"/>
              <a:t>Chovevei</a:t>
            </a:r>
            <a:r>
              <a:rPr lang="en-US" dirty="0"/>
              <a:t> </a:t>
            </a:r>
            <a:r>
              <a:rPr lang="en-US" dirty="0" err="1"/>
              <a:t>Tsion</a:t>
            </a:r>
            <a:r>
              <a:rPr lang="en-US" dirty="0"/>
              <a:t>) with a leader M. </a:t>
            </a:r>
            <a:r>
              <a:rPr lang="en-US" dirty="0" err="1" smtClean="0"/>
              <a:t>Dizengoff</a:t>
            </a:r>
            <a:r>
              <a:rPr lang="en-US" dirty="0" smtClean="0"/>
              <a:t> (</a:t>
            </a:r>
            <a:r>
              <a:rPr lang="en-US" dirty="0"/>
              <a:t>first mayor of the Tel </a:t>
            </a:r>
            <a:r>
              <a:rPr lang="en-US" dirty="0" smtClean="0"/>
              <a:t>Aviv</a:t>
            </a:r>
            <a:r>
              <a:rPr lang="en-US" dirty="0"/>
              <a:t> </a:t>
            </a:r>
            <a:r>
              <a:rPr lang="en-US" dirty="0" smtClean="0"/>
              <a:t>from 1921-25, 1928-1936)  </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From </a:t>
            </a:r>
            <a:r>
              <a:rPr lang="en-US" dirty="0"/>
              <a:t>1897 – Zionists with </a:t>
            </a:r>
            <a:r>
              <a:rPr lang="en-US" dirty="0" smtClean="0"/>
              <a:t>leader </a:t>
            </a:r>
            <a:r>
              <a:rPr lang="en-US" dirty="0" err="1" smtClean="0"/>
              <a:t>Bernshteyn</a:t>
            </a:r>
            <a:r>
              <a:rPr lang="en-US" dirty="0" smtClean="0"/>
              <a:t>-Kogan</a:t>
            </a:r>
            <a:r>
              <a:rPr lang="en-US" dirty="0"/>
              <a:t>, and in the beginning of 20</a:t>
            </a:r>
            <a:r>
              <a:rPr lang="en-US" baseline="30000" dirty="0"/>
              <a:t>th</a:t>
            </a:r>
            <a:r>
              <a:rPr lang="en-US" dirty="0"/>
              <a:t> century – organization of Bund and </a:t>
            </a:r>
            <a:r>
              <a:rPr lang="en-US" dirty="0" err="1"/>
              <a:t>Aguddat</a:t>
            </a:r>
            <a:r>
              <a:rPr lang="en-US" dirty="0"/>
              <a:t> Israel.</a:t>
            </a:r>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238790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219200"/>
            <a:ext cx="8229600" cy="533399"/>
          </a:xfrm>
        </p:spPr>
        <p:txBody>
          <a:bodyPr>
            <a:normAutofit/>
          </a:bodyPr>
          <a:lstStyle/>
          <a:p>
            <a:pPr marL="0" indent="0">
              <a:buNone/>
            </a:pPr>
            <a:r>
              <a:rPr lang="en-US" sz="2000" b="1" dirty="0">
                <a:solidFill>
                  <a:schemeClr val="accent6">
                    <a:lumMod val="75000"/>
                  </a:schemeClr>
                </a:solidFill>
              </a:rPr>
              <a:t>Statistical information on Jews in Kishinev</a:t>
            </a:r>
            <a:endParaRPr lang="en-US" sz="2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16</a:t>
            </a:fld>
            <a:endParaRPr lang="en-US" dirty="0"/>
          </a:p>
        </p:txBody>
      </p:sp>
      <p:sp>
        <p:nvSpPr>
          <p:cNvPr id="7" name="TextBox 6"/>
          <p:cNvSpPr txBox="1"/>
          <p:nvPr/>
        </p:nvSpPr>
        <p:spPr>
          <a:xfrm>
            <a:off x="533400" y="1752600"/>
            <a:ext cx="7848600" cy="3139321"/>
          </a:xfrm>
          <a:prstGeom prst="rect">
            <a:avLst/>
          </a:prstGeom>
          <a:noFill/>
        </p:spPr>
        <p:txBody>
          <a:bodyPr wrap="square" rtlCol="0">
            <a:spAutoFit/>
          </a:bodyPr>
          <a:lstStyle/>
          <a:p>
            <a:pPr lvl="0"/>
            <a:r>
              <a:rPr lang="en-US" dirty="0"/>
              <a:t>Honorary Citizens (hereditary or private) – </a:t>
            </a:r>
            <a:endParaRPr lang="en-US" dirty="0" smtClean="0"/>
          </a:p>
          <a:p>
            <a:pPr lvl="0"/>
            <a:r>
              <a:rPr lang="en-US" dirty="0" smtClean="0"/>
              <a:t>173 </a:t>
            </a:r>
            <a:r>
              <a:rPr lang="en-US" dirty="0"/>
              <a:t>hereditary and private honorary </a:t>
            </a:r>
            <a:r>
              <a:rPr lang="en-US" dirty="0" smtClean="0"/>
              <a:t>citizens in Kishinev in 1897, among them</a:t>
            </a:r>
            <a:endParaRPr lang="en-US" dirty="0"/>
          </a:p>
          <a:p>
            <a:endParaRPr lang="en-US" dirty="0"/>
          </a:p>
          <a:p>
            <a:pPr marL="285750" indent="-285750">
              <a:buFont typeface="Arial" pitchFamily="34" charset="0"/>
              <a:buChar char="•"/>
            </a:pPr>
            <a:r>
              <a:rPr lang="en-US" dirty="0"/>
              <a:t>Leyb </a:t>
            </a:r>
            <a:r>
              <a:rPr lang="en-US" dirty="0" err="1"/>
              <a:t>Moiseevich</a:t>
            </a:r>
            <a:r>
              <a:rPr lang="en-US" dirty="0"/>
              <a:t> </a:t>
            </a:r>
            <a:r>
              <a:rPr lang="en-US" dirty="0" err="1" smtClean="0"/>
              <a:t>Tsirelson</a:t>
            </a:r>
            <a:r>
              <a:rPr lang="en-US" dirty="0" smtClean="0"/>
              <a:t>, rabbi and spiritual leader of Kishinev and Bessarabia Jews, see </a:t>
            </a:r>
            <a:r>
              <a:rPr lang="en-US" dirty="0">
                <a:hlinkClick r:id="rId2"/>
              </a:rPr>
              <a:t>http://</a:t>
            </a:r>
            <a:r>
              <a:rPr lang="en-US" dirty="0" smtClean="0">
                <a:hlinkClick r:id="rId2"/>
              </a:rPr>
              <a:t>www.answers.com/topic/yehuda-leib-tsirelson</a:t>
            </a:r>
            <a:endParaRPr lang="en-US" dirty="0" smtClean="0"/>
          </a:p>
          <a:p>
            <a:endParaRPr lang="en-US" dirty="0"/>
          </a:p>
          <a:p>
            <a:pPr marL="285750" indent="-285750">
              <a:buFont typeface="Arial" pitchFamily="34" charset="0"/>
              <a:buChar char="•"/>
            </a:pPr>
            <a:r>
              <a:rPr lang="en-US" dirty="0"/>
              <a:t>Abraham son of </a:t>
            </a:r>
            <a:r>
              <a:rPr lang="en-US" dirty="0" err="1"/>
              <a:t>Naum</a:t>
            </a:r>
            <a:r>
              <a:rPr lang="en-US" dirty="0"/>
              <a:t> </a:t>
            </a:r>
            <a:r>
              <a:rPr lang="en-US" dirty="0" err="1"/>
              <a:t>Katlovker</a:t>
            </a:r>
            <a:r>
              <a:rPr lang="en-US" dirty="0"/>
              <a:t> (1844-1907, Kishinev), a Jew from </a:t>
            </a:r>
            <a:r>
              <a:rPr lang="en-US" dirty="0" err="1"/>
              <a:t>Soroca</a:t>
            </a:r>
            <a:r>
              <a:rPr lang="en-US" dirty="0"/>
              <a:t>, a teacher, a secular member of the fifth session of the Rabbinical Commission under the Ministry of Internal Affairs of the Russian Empire in 1893-1894 years, the official government rabbi and an </a:t>
            </a:r>
            <a:r>
              <a:rPr lang="en-US" b="1" dirty="0"/>
              <a:t>hereditary</a:t>
            </a:r>
            <a:r>
              <a:rPr lang="en-US" dirty="0"/>
              <a:t> honorary citizen.</a:t>
            </a:r>
          </a:p>
          <a:p>
            <a:endParaRPr lang="en-US" dirty="0"/>
          </a:p>
        </p:txBody>
      </p:sp>
    </p:spTree>
    <p:extLst>
      <p:ext uri="{BB962C8B-B14F-4D97-AF65-F5344CB8AC3E}">
        <p14:creationId xmlns:p14="http://schemas.microsoft.com/office/powerpoint/2010/main" val="276133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17</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2506370760"/>
              </p:ext>
            </p:extLst>
          </p:nvPr>
        </p:nvGraphicFramePr>
        <p:xfrm>
          <a:off x="453242" y="914400"/>
          <a:ext cx="8229599" cy="2134362"/>
        </p:xfrm>
        <a:graphic>
          <a:graphicData uri="http://schemas.openxmlformats.org/drawingml/2006/table">
            <a:tbl>
              <a:tblPr firstRow="1" firstCol="1" bandRow="1">
                <a:tableStyleId>{5C22544A-7EE6-4342-B048-85BDC9FD1C3A}</a:tableStyleId>
              </a:tblPr>
              <a:tblGrid>
                <a:gridCol w="685800"/>
                <a:gridCol w="1665514"/>
                <a:gridCol w="849086"/>
                <a:gridCol w="762000"/>
                <a:gridCol w="2286000"/>
                <a:gridCol w="805542"/>
                <a:gridCol w="1175657"/>
              </a:tblGrid>
              <a:tr h="0">
                <a:tc gridSpan="7">
                  <a:txBody>
                    <a:bodyPr/>
                    <a:lstStyle/>
                    <a:p>
                      <a:pPr marL="0" marR="0" algn="ctr">
                        <a:lnSpc>
                          <a:spcPct val="115000"/>
                        </a:lnSpc>
                        <a:spcBef>
                          <a:spcPts val="0"/>
                        </a:spcBef>
                        <a:spcAft>
                          <a:spcPts val="1000"/>
                        </a:spcAft>
                      </a:pPr>
                      <a:r>
                        <a:rPr lang="en-US" sz="1200" dirty="0">
                          <a:solidFill>
                            <a:schemeClr val="tx1"/>
                          </a:solidFill>
                          <a:effectLst/>
                        </a:rPr>
                        <a:t>From Birth Records</a:t>
                      </a:r>
                      <a:endParaRPr lang="en-US" sz="1100" dirty="0">
                        <a:solidFill>
                          <a:schemeClr val="tx1"/>
                        </a:solidFill>
                        <a:effectLst/>
                        <a:latin typeface="Calibri"/>
                        <a:ea typeface="Calibri"/>
                        <a:cs typeface="Times New Roman"/>
                      </a:endParaRPr>
                    </a:p>
                  </a:txBody>
                  <a:tcPr marL="28575" marR="28575" marT="28575" marB="2857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0"/>
                        </a:spcAft>
                      </a:pPr>
                      <a:r>
                        <a:rPr lang="en-US" sz="1000" dirty="0">
                          <a:solidFill>
                            <a:schemeClr val="tx1"/>
                          </a:solidFill>
                          <a:effectLst/>
                        </a:rPr>
                        <a:t>Name</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gn="ctr">
                        <a:lnSpc>
                          <a:spcPct val="115000"/>
                        </a:lnSpc>
                        <a:spcBef>
                          <a:spcPts val="0"/>
                        </a:spcBef>
                        <a:spcAft>
                          <a:spcPts val="0"/>
                        </a:spcAft>
                      </a:pPr>
                      <a:r>
                        <a:rPr lang="en-US" sz="1000" dirty="0">
                          <a:effectLst/>
                        </a:rPr>
                        <a:t>Father, Grandfather </a:t>
                      </a:r>
                      <a:endParaRPr lang="en-US" sz="1100" dirty="0">
                        <a:effectLst/>
                      </a:endParaRPr>
                    </a:p>
                    <a:p>
                      <a:pPr marL="0" marR="0" algn="ctr">
                        <a:lnSpc>
                          <a:spcPct val="115000"/>
                        </a:lnSpc>
                        <a:spcBef>
                          <a:spcPts val="0"/>
                        </a:spcBef>
                        <a:spcAft>
                          <a:spcPts val="0"/>
                        </a:spcAft>
                      </a:pPr>
                      <a:r>
                        <a:rPr lang="en-US" sz="1000" dirty="0">
                          <a:effectLst/>
                        </a:rPr>
                        <a:t>Mother, Grandfather </a:t>
                      </a:r>
                      <a:endParaRPr lang="en-US" sz="1100" dirty="0">
                        <a:effectLst/>
                      </a:endParaRPr>
                    </a:p>
                    <a:p>
                      <a:pPr marL="0" marR="0" algn="ctr">
                        <a:lnSpc>
                          <a:spcPct val="115000"/>
                        </a:lnSpc>
                        <a:spcBef>
                          <a:spcPts val="0"/>
                        </a:spcBef>
                        <a:spcAft>
                          <a:spcPts val="0"/>
                        </a:spcAft>
                      </a:pPr>
                      <a:r>
                        <a:rPr lang="en-US" sz="1000" dirty="0">
                          <a:effectLst/>
                        </a:rPr>
                        <a:t>Mother Maiden Surname</a:t>
                      </a:r>
                      <a:endParaRPr lang="en-US" sz="1100" dirty="0">
                        <a:effectLst/>
                        <a:latin typeface="Calibri"/>
                        <a:ea typeface="Calibri"/>
                        <a:cs typeface="Times New Roman"/>
                      </a:endParaRPr>
                    </a:p>
                  </a:txBody>
                  <a:tcPr marL="28575" marR="28575" marT="28575" marB="28575" anchor="ctr"/>
                </a:tc>
                <a:tc>
                  <a:txBody>
                    <a:bodyPr/>
                    <a:lstStyle/>
                    <a:p>
                      <a:pPr marL="0" marR="0" algn="ctr">
                        <a:lnSpc>
                          <a:spcPct val="115000"/>
                        </a:lnSpc>
                        <a:spcBef>
                          <a:spcPts val="0"/>
                        </a:spcBef>
                        <a:spcAft>
                          <a:spcPts val="0"/>
                        </a:spcAft>
                      </a:pPr>
                      <a:r>
                        <a:rPr lang="en-US" sz="1000" dirty="0">
                          <a:effectLst/>
                        </a:rPr>
                        <a:t>Date of Birth </a:t>
                      </a:r>
                      <a:endParaRPr lang="en-US" sz="1100" dirty="0">
                        <a:effectLst/>
                      </a:endParaRPr>
                    </a:p>
                    <a:p>
                      <a:pPr marL="0" marR="0" algn="ctr">
                        <a:lnSpc>
                          <a:spcPct val="115000"/>
                        </a:lnSpc>
                        <a:spcBef>
                          <a:spcPts val="0"/>
                        </a:spcBef>
                        <a:spcAft>
                          <a:spcPts val="0"/>
                        </a:spcAft>
                      </a:pPr>
                      <a:r>
                        <a:rPr lang="en-US" sz="1000" dirty="0">
                          <a:effectLst/>
                        </a:rPr>
                        <a:t>Hebrew Date</a:t>
                      </a:r>
                      <a:endParaRPr lang="en-US" sz="1100" dirty="0">
                        <a:effectLst/>
                        <a:latin typeface="Calibri"/>
                        <a:ea typeface="Calibri"/>
                        <a:cs typeface="Times New Roman"/>
                      </a:endParaRPr>
                    </a:p>
                  </a:txBody>
                  <a:tcPr marL="28575" marR="28575" marT="28575" marB="28575" anchor="ctr"/>
                </a:tc>
                <a:tc>
                  <a:txBody>
                    <a:bodyPr/>
                    <a:lstStyle/>
                    <a:p>
                      <a:pPr marL="0" marR="0" algn="ctr">
                        <a:lnSpc>
                          <a:spcPct val="115000"/>
                        </a:lnSpc>
                        <a:spcBef>
                          <a:spcPts val="0"/>
                        </a:spcBef>
                        <a:spcAft>
                          <a:spcPts val="0"/>
                        </a:spcAft>
                      </a:pPr>
                      <a:r>
                        <a:rPr lang="en-US" sz="1000" dirty="0">
                          <a:effectLst/>
                        </a:rPr>
                        <a:t>Town </a:t>
                      </a:r>
                      <a:endParaRPr lang="en-US" sz="1100" dirty="0">
                        <a:effectLst/>
                      </a:endParaRPr>
                    </a:p>
                    <a:p>
                      <a:pPr marL="0" marR="0" algn="ctr">
                        <a:lnSpc>
                          <a:spcPct val="115000"/>
                        </a:lnSpc>
                        <a:spcBef>
                          <a:spcPts val="0"/>
                        </a:spcBef>
                        <a:spcAft>
                          <a:spcPts val="0"/>
                        </a:spcAft>
                      </a:pPr>
                      <a:r>
                        <a:rPr lang="en-US" sz="1000" dirty="0" err="1">
                          <a:effectLst/>
                        </a:rPr>
                        <a:t>Uyezd</a:t>
                      </a:r>
                      <a:r>
                        <a:rPr lang="en-US" sz="1000" dirty="0">
                          <a:effectLst/>
                        </a:rPr>
                        <a:t> </a:t>
                      </a:r>
                      <a:endParaRPr lang="en-US" sz="1100" dirty="0">
                        <a:effectLst/>
                      </a:endParaRPr>
                    </a:p>
                    <a:p>
                      <a:pPr marL="0" marR="0" algn="ctr">
                        <a:lnSpc>
                          <a:spcPct val="115000"/>
                        </a:lnSpc>
                        <a:spcBef>
                          <a:spcPts val="0"/>
                        </a:spcBef>
                        <a:spcAft>
                          <a:spcPts val="0"/>
                        </a:spcAft>
                      </a:pPr>
                      <a:r>
                        <a:rPr lang="en-US" sz="1000" dirty="0">
                          <a:effectLst/>
                        </a:rPr>
                        <a:t>Gubernia</a:t>
                      </a:r>
                      <a:endParaRPr lang="en-US" sz="1100" dirty="0">
                        <a:effectLst/>
                        <a:latin typeface="Calibri"/>
                        <a:ea typeface="Calibri"/>
                        <a:cs typeface="Times New Roman"/>
                      </a:endParaRPr>
                    </a:p>
                  </a:txBody>
                  <a:tcPr marL="28575" marR="28575" marT="28575" marB="28575" anchor="ctr"/>
                </a:tc>
                <a:tc>
                  <a:txBody>
                    <a:bodyPr/>
                    <a:lstStyle/>
                    <a:p>
                      <a:pPr marL="0" marR="0" algn="ctr">
                        <a:lnSpc>
                          <a:spcPct val="115000"/>
                        </a:lnSpc>
                        <a:spcBef>
                          <a:spcPts val="0"/>
                        </a:spcBef>
                        <a:spcAft>
                          <a:spcPts val="0"/>
                        </a:spcAft>
                      </a:pPr>
                      <a:r>
                        <a:rPr lang="en-US" sz="1000" dirty="0">
                          <a:effectLst/>
                        </a:rPr>
                        <a:t>Comments</a:t>
                      </a:r>
                      <a:endParaRPr lang="en-US" sz="1100" dirty="0">
                        <a:effectLst/>
                        <a:latin typeface="Calibri"/>
                        <a:ea typeface="Calibri"/>
                        <a:cs typeface="Times New Roman"/>
                      </a:endParaRPr>
                    </a:p>
                  </a:txBody>
                  <a:tcPr marL="28575" marR="28575" marT="28575" marB="28575" anchor="ctr"/>
                </a:tc>
                <a:tc>
                  <a:txBody>
                    <a:bodyPr/>
                    <a:lstStyle/>
                    <a:p>
                      <a:pPr marL="0" marR="0" algn="ctr">
                        <a:lnSpc>
                          <a:spcPct val="115000"/>
                        </a:lnSpc>
                        <a:spcBef>
                          <a:spcPts val="0"/>
                        </a:spcBef>
                        <a:spcAft>
                          <a:spcPts val="0"/>
                        </a:spcAft>
                      </a:pPr>
                      <a:r>
                        <a:rPr lang="en-US" sz="1000">
                          <a:effectLst/>
                        </a:rPr>
                        <a:t>Place Registered </a:t>
                      </a:r>
                      <a:endParaRPr lang="en-US" sz="1100">
                        <a:effectLst/>
                      </a:endParaRPr>
                    </a:p>
                    <a:p>
                      <a:pPr marL="0" marR="0" algn="ctr">
                        <a:lnSpc>
                          <a:spcPct val="115000"/>
                        </a:lnSpc>
                        <a:spcBef>
                          <a:spcPts val="0"/>
                        </a:spcBef>
                        <a:spcAft>
                          <a:spcPts val="0"/>
                        </a:spcAft>
                      </a:pPr>
                      <a:r>
                        <a:rPr lang="en-US" sz="1000">
                          <a:effectLst/>
                        </a:rPr>
                        <a:t>Year </a:t>
                      </a:r>
                      <a:endParaRPr lang="en-US" sz="1100">
                        <a:effectLst/>
                      </a:endParaRPr>
                    </a:p>
                    <a:p>
                      <a:pPr marL="0" marR="0" algn="ctr">
                        <a:lnSpc>
                          <a:spcPct val="115000"/>
                        </a:lnSpc>
                        <a:spcBef>
                          <a:spcPts val="0"/>
                        </a:spcBef>
                        <a:spcAft>
                          <a:spcPts val="0"/>
                        </a:spcAft>
                      </a:pPr>
                      <a:r>
                        <a:rPr lang="en-US" sz="1000">
                          <a:effectLst/>
                        </a:rPr>
                        <a:t>Record</a:t>
                      </a:r>
                      <a:endParaRPr lang="en-US" sz="1100">
                        <a:effectLst/>
                        <a:latin typeface="Calibri"/>
                        <a:ea typeface="Calibri"/>
                        <a:cs typeface="Times New Roman"/>
                      </a:endParaRPr>
                    </a:p>
                  </a:txBody>
                  <a:tcPr marL="28575" marR="28575" marT="28575" marB="28575" anchor="ctr"/>
                </a:tc>
                <a:tc>
                  <a:txBody>
                    <a:bodyPr/>
                    <a:lstStyle/>
                    <a:p>
                      <a:pPr marL="0" marR="0" algn="ctr">
                        <a:lnSpc>
                          <a:spcPct val="115000"/>
                        </a:lnSpc>
                        <a:spcBef>
                          <a:spcPts val="0"/>
                        </a:spcBef>
                        <a:spcAft>
                          <a:spcPts val="0"/>
                        </a:spcAft>
                      </a:pPr>
                      <a:r>
                        <a:rPr lang="en-US" sz="1000">
                          <a:effectLst/>
                        </a:rPr>
                        <a:t>Microfilm / Item # </a:t>
                      </a:r>
                      <a:endParaRPr lang="en-US" sz="1100">
                        <a:effectLst/>
                      </a:endParaRPr>
                    </a:p>
                    <a:p>
                      <a:pPr marL="0" marR="0" algn="ctr">
                        <a:lnSpc>
                          <a:spcPct val="115000"/>
                        </a:lnSpc>
                        <a:spcBef>
                          <a:spcPts val="0"/>
                        </a:spcBef>
                        <a:spcAft>
                          <a:spcPts val="0"/>
                        </a:spcAft>
                      </a:pPr>
                      <a:r>
                        <a:rPr lang="en-US" sz="1000">
                          <a:effectLst/>
                        </a:rPr>
                        <a:t>Image # </a:t>
                      </a:r>
                      <a:endParaRPr lang="en-US" sz="1100">
                        <a:effectLst/>
                      </a:endParaRPr>
                    </a:p>
                    <a:p>
                      <a:pPr marL="0" marR="0" algn="ctr">
                        <a:lnSpc>
                          <a:spcPct val="115000"/>
                        </a:lnSpc>
                        <a:spcBef>
                          <a:spcPts val="0"/>
                        </a:spcBef>
                        <a:spcAft>
                          <a:spcPts val="0"/>
                        </a:spcAft>
                      </a:pPr>
                      <a:r>
                        <a:rPr lang="en-US" sz="1000">
                          <a:effectLst/>
                        </a:rPr>
                        <a:t>Archive / Fond</a:t>
                      </a:r>
                      <a:endParaRPr lang="en-US" sz="1100">
                        <a:effectLst/>
                        <a:latin typeface="Calibri"/>
                        <a:ea typeface="Calibri"/>
                        <a:cs typeface="Times New Roman"/>
                      </a:endParaRPr>
                    </a:p>
                  </a:txBody>
                  <a:tcPr marL="28575" marR="28575" marT="28575" marB="28575" anchor="ctr"/>
                </a:tc>
              </a:tr>
              <a:tr h="0">
                <a:tc>
                  <a:txBody>
                    <a:bodyPr/>
                    <a:lstStyle/>
                    <a:p>
                      <a:pPr marL="0" marR="0">
                        <a:lnSpc>
                          <a:spcPct val="115000"/>
                        </a:lnSpc>
                        <a:spcBef>
                          <a:spcPts val="0"/>
                        </a:spcBef>
                        <a:spcAft>
                          <a:spcPts val="0"/>
                        </a:spcAft>
                      </a:pPr>
                      <a:r>
                        <a:rPr lang="en-US" sz="1000" dirty="0">
                          <a:solidFill>
                            <a:schemeClr val="tx1"/>
                          </a:solidFill>
                          <a:effectLst/>
                        </a:rPr>
                        <a:t>GALPERIN, David</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err="1">
                          <a:effectLst/>
                        </a:rPr>
                        <a:t>Shmuel</a:t>
                      </a:r>
                      <a:r>
                        <a:rPr lang="en-US" sz="1000" dirty="0">
                          <a:effectLst/>
                        </a:rPr>
                        <a:t> Yosef / Shmul-</a:t>
                      </a:r>
                      <a:r>
                        <a:rPr lang="en-US" sz="1000" dirty="0" err="1">
                          <a:effectLst/>
                        </a:rPr>
                        <a:t>Yosif</a:t>
                      </a:r>
                      <a:r>
                        <a:rPr lang="en-US" sz="1000" dirty="0">
                          <a:effectLst/>
                        </a:rPr>
                        <a:t> / Shulim-</a:t>
                      </a:r>
                      <a:r>
                        <a:rPr lang="en-US" sz="1000" dirty="0" err="1">
                          <a:effectLst/>
                        </a:rPr>
                        <a:t>Yosif</a:t>
                      </a:r>
                      <a:r>
                        <a:rPr lang="en-US" sz="1000" dirty="0">
                          <a:effectLst/>
                        </a:rPr>
                        <a:t>, </a:t>
                      </a:r>
                      <a:r>
                        <a:rPr lang="en-US" sz="1000" dirty="0" err="1">
                          <a:effectLst/>
                        </a:rPr>
                        <a:t>Mordekhai</a:t>
                      </a:r>
                      <a:r>
                        <a:rPr lang="en-US" sz="1000" dirty="0">
                          <a:effectLst/>
                        </a:rPr>
                        <a:t> / Mordko  </a:t>
                      </a:r>
                      <a:endParaRPr lang="en-US" sz="1100" dirty="0">
                        <a:effectLst/>
                      </a:endParaRPr>
                    </a:p>
                    <a:p>
                      <a:pPr marL="0" marR="0">
                        <a:lnSpc>
                          <a:spcPct val="115000"/>
                        </a:lnSpc>
                        <a:spcBef>
                          <a:spcPts val="0"/>
                        </a:spcBef>
                        <a:spcAft>
                          <a:spcPts val="0"/>
                        </a:spcAft>
                      </a:pPr>
                      <a:r>
                        <a:rPr lang="en-US" sz="1000" dirty="0" err="1">
                          <a:effectLst/>
                        </a:rPr>
                        <a:t>Pesya</a:t>
                      </a:r>
                      <a:r>
                        <a:rPr lang="en-US" sz="1000" dirty="0">
                          <a:effectLst/>
                        </a:rPr>
                        <a:t>  </a:t>
                      </a:r>
                      <a:endParaRPr lang="en-US" sz="1100" dirty="0">
                        <a:effectLst/>
                      </a:endParaRPr>
                    </a:p>
                    <a:p>
                      <a:pPr marL="0" marR="0">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effectLst/>
                        </a:rPr>
                        <a:t>17/10/1910  </a:t>
                      </a:r>
                      <a:endParaRPr lang="en-US" sz="1100" dirty="0">
                        <a:effectLst/>
                      </a:endParaRPr>
                    </a:p>
                    <a:p>
                      <a:pPr marL="0" marR="0">
                        <a:lnSpc>
                          <a:spcPct val="115000"/>
                        </a:lnSpc>
                        <a:spcBef>
                          <a:spcPts val="0"/>
                        </a:spcBef>
                        <a:spcAft>
                          <a:spcPts val="0"/>
                        </a:spcAft>
                      </a:pPr>
                      <a:r>
                        <a:rPr lang="en-US" sz="1000" dirty="0">
                          <a:effectLst/>
                        </a:rPr>
                        <a:t>27 Tishri </a:t>
                      </a:r>
                      <a:endParaRPr lang="en-US" sz="1100" dirty="0">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effectLst/>
                        </a:rPr>
                        <a:t>Kishinev  </a:t>
                      </a:r>
                      <a:endParaRPr lang="en-US" sz="1100" dirty="0">
                        <a:effectLst/>
                      </a:endParaRPr>
                    </a:p>
                    <a:p>
                      <a:pPr marL="0" marR="0">
                        <a:lnSpc>
                          <a:spcPct val="115000"/>
                        </a:lnSpc>
                        <a:spcBef>
                          <a:spcPts val="0"/>
                        </a:spcBef>
                        <a:spcAft>
                          <a:spcPts val="0"/>
                        </a:spcAft>
                      </a:pPr>
                      <a:r>
                        <a:rPr lang="en-US" sz="1000" dirty="0">
                          <a:effectLst/>
                        </a:rPr>
                        <a:t>Kishinev  </a:t>
                      </a:r>
                      <a:endParaRPr lang="en-US" sz="1100" dirty="0">
                        <a:effectLst/>
                      </a:endParaRPr>
                    </a:p>
                    <a:p>
                      <a:pPr marL="0" marR="0">
                        <a:lnSpc>
                          <a:spcPct val="115000"/>
                        </a:lnSpc>
                        <a:spcBef>
                          <a:spcPts val="0"/>
                        </a:spcBef>
                        <a:spcAft>
                          <a:spcPts val="0"/>
                        </a:spcAft>
                      </a:pPr>
                      <a:r>
                        <a:rPr lang="en-US" sz="1000" dirty="0">
                          <a:effectLst/>
                        </a:rPr>
                        <a:t>Bessarabia </a:t>
                      </a:r>
                      <a:endParaRPr lang="en-US" sz="1100" dirty="0">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err="1">
                          <a:effectLst/>
                        </a:rPr>
                        <a:t>Mohel</a:t>
                      </a:r>
                      <a:r>
                        <a:rPr lang="en-US" sz="1000" dirty="0">
                          <a:effectLst/>
                        </a:rPr>
                        <a:t> Moshe / Moshko GOLDENBERG. Father - a Hereditary Honorary Citizen. Father's name changed from 'Shmul-</a:t>
                      </a:r>
                      <a:r>
                        <a:rPr lang="en-US" sz="1000" dirty="0" err="1">
                          <a:effectLst/>
                        </a:rPr>
                        <a:t>Yosif</a:t>
                      </a:r>
                      <a:r>
                        <a:rPr lang="en-US" sz="1000" dirty="0">
                          <a:effectLst/>
                        </a:rPr>
                        <a:t>' to 'Shulim-</a:t>
                      </a:r>
                      <a:r>
                        <a:rPr lang="en-US" sz="1000" dirty="0" err="1">
                          <a:effectLst/>
                        </a:rPr>
                        <a:t>Yosif</a:t>
                      </a:r>
                      <a:r>
                        <a:rPr lang="en-US" sz="1000" dirty="0">
                          <a:effectLst/>
                        </a:rPr>
                        <a:t>' by a decision of the </a:t>
                      </a:r>
                      <a:r>
                        <a:rPr lang="en-US" sz="1000" dirty="0" err="1">
                          <a:effectLst/>
                        </a:rPr>
                        <a:t>Bessarabian</a:t>
                      </a:r>
                      <a:r>
                        <a:rPr lang="en-US" sz="1000" dirty="0">
                          <a:effectLst/>
                        </a:rPr>
                        <a:t> </a:t>
                      </a:r>
                      <a:r>
                        <a:rPr lang="en-US" sz="1000" dirty="0" err="1">
                          <a:effectLst/>
                        </a:rPr>
                        <a:t>Gubernian</a:t>
                      </a:r>
                      <a:r>
                        <a:rPr lang="en-US" sz="1000" dirty="0">
                          <a:effectLst/>
                        </a:rPr>
                        <a:t> Government on October 14, 1911.</a:t>
                      </a:r>
                      <a:endParaRPr lang="en-US" sz="1100" dirty="0">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effectLst/>
                        </a:rPr>
                        <a:t>Kishinev  </a:t>
                      </a:r>
                      <a:endParaRPr lang="en-US" sz="1100" dirty="0">
                        <a:effectLst/>
                      </a:endParaRPr>
                    </a:p>
                    <a:p>
                      <a:pPr marL="0" marR="0">
                        <a:lnSpc>
                          <a:spcPct val="115000"/>
                        </a:lnSpc>
                        <a:spcBef>
                          <a:spcPts val="0"/>
                        </a:spcBef>
                        <a:spcAft>
                          <a:spcPts val="0"/>
                        </a:spcAft>
                      </a:pPr>
                      <a:r>
                        <a:rPr lang="en-US" sz="1000" dirty="0">
                          <a:effectLst/>
                        </a:rPr>
                        <a:t>1910  </a:t>
                      </a:r>
                      <a:endParaRPr lang="en-US" sz="1100" dirty="0">
                        <a:effectLst/>
                      </a:endParaRPr>
                    </a:p>
                    <a:p>
                      <a:pPr marL="0" marR="0">
                        <a:lnSpc>
                          <a:spcPct val="115000"/>
                        </a:lnSpc>
                        <a:spcBef>
                          <a:spcPts val="0"/>
                        </a:spcBef>
                        <a:spcAft>
                          <a:spcPts val="0"/>
                        </a:spcAft>
                      </a:pPr>
                      <a:r>
                        <a:rPr lang="en-US" sz="1000" dirty="0">
                          <a:effectLst/>
                        </a:rPr>
                        <a:t>M552 </a:t>
                      </a:r>
                      <a:endParaRPr lang="en-US" sz="1100" dirty="0">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effectLst/>
                        </a:rPr>
                        <a:t>2292605 / 1  </a:t>
                      </a:r>
                      <a:endParaRPr lang="en-US" sz="1100" dirty="0">
                        <a:effectLst/>
                      </a:endParaRPr>
                    </a:p>
                    <a:p>
                      <a:pPr marL="0" marR="0">
                        <a:lnSpc>
                          <a:spcPct val="115000"/>
                        </a:lnSpc>
                        <a:spcBef>
                          <a:spcPts val="0"/>
                        </a:spcBef>
                        <a:spcAft>
                          <a:spcPts val="0"/>
                        </a:spcAft>
                      </a:pPr>
                      <a:r>
                        <a:rPr lang="en-US" sz="1000" dirty="0">
                          <a:effectLst/>
                        </a:rPr>
                        <a:t>209  </a:t>
                      </a:r>
                      <a:endParaRPr lang="en-US" sz="1100" dirty="0">
                        <a:effectLst/>
                      </a:endParaRPr>
                    </a:p>
                    <a:p>
                      <a:pPr marL="0" marR="0">
                        <a:lnSpc>
                          <a:spcPct val="115000"/>
                        </a:lnSpc>
                        <a:spcBef>
                          <a:spcPts val="0"/>
                        </a:spcBef>
                        <a:spcAft>
                          <a:spcPts val="0"/>
                        </a:spcAft>
                      </a:pPr>
                      <a:r>
                        <a:rPr lang="en-US" sz="1000" dirty="0">
                          <a:effectLst/>
                        </a:rPr>
                        <a:t>NARM/211/11/376 </a:t>
                      </a:r>
                      <a:endParaRPr lang="en-US" sz="1100" dirty="0">
                        <a:effectLst/>
                        <a:latin typeface="Calibri"/>
                        <a:ea typeface="Calibri"/>
                        <a:cs typeface="Times New Roman"/>
                      </a:endParaRPr>
                    </a:p>
                  </a:txBody>
                  <a:tcPr marL="28575" marR="28575" marT="28575" marB="28575" anchor="ctr"/>
                </a:tc>
              </a:tr>
            </a:tbl>
          </a:graphicData>
        </a:graphic>
      </p:graphicFrame>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417176529"/>
              </p:ext>
            </p:extLst>
          </p:nvPr>
        </p:nvGraphicFramePr>
        <p:xfrm>
          <a:off x="451261" y="3431977"/>
          <a:ext cx="8229599" cy="1108710"/>
        </p:xfrm>
        <a:graphic>
          <a:graphicData uri="http://schemas.openxmlformats.org/drawingml/2006/table">
            <a:tbl>
              <a:tblPr firstRow="1" firstCol="1" bandRow="1">
                <a:tableStyleId>{5C22544A-7EE6-4342-B048-85BDC9FD1C3A}</a:tableStyleId>
              </a:tblPr>
              <a:tblGrid>
                <a:gridCol w="2076275"/>
                <a:gridCol w="1642145"/>
                <a:gridCol w="1279111"/>
                <a:gridCol w="994725"/>
                <a:gridCol w="643645"/>
                <a:gridCol w="607782"/>
                <a:gridCol w="985916"/>
              </a:tblGrid>
              <a:tr h="260223">
                <a:tc>
                  <a:txBody>
                    <a:bodyPr/>
                    <a:lstStyle/>
                    <a:p>
                      <a:pPr marL="0" marR="0">
                        <a:lnSpc>
                          <a:spcPct val="115000"/>
                        </a:lnSpc>
                        <a:spcBef>
                          <a:spcPts val="0"/>
                        </a:spcBef>
                        <a:spcAft>
                          <a:spcPts val="0"/>
                        </a:spcAft>
                      </a:pPr>
                      <a:r>
                        <a:rPr lang="en-US" sz="1000" dirty="0">
                          <a:solidFill>
                            <a:schemeClr val="tx1"/>
                          </a:solidFill>
                          <a:effectLst/>
                        </a:rPr>
                        <a:t>KATLOVKUR, Abram / Avraham</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err="1">
                          <a:solidFill>
                            <a:schemeClr val="tx1"/>
                          </a:solidFill>
                          <a:effectLst/>
                        </a:rPr>
                        <a:t>Naum</a:t>
                      </a:r>
                      <a:r>
                        <a:rPr lang="en-US" sz="1000" dirty="0">
                          <a:solidFill>
                            <a:schemeClr val="tx1"/>
                          </a:solidFill>
                          <a:effectLst/>
                        </a:rPr>
                        <a:t> / </a:t>
                      </a:r>
                      <a:r>
                        <a:rPr lang="en-US" sz="1000" dirty="0" err="1">
                          <a:solidFill>
                            <a:schemeClr val="tx1"/>
                          </a:solidFill>
                          <a:effectLst/>
                        </a:rPr>
                        <a:t>Nakhum</a:t>
                      </a:r>
                      <a:r>
                        <a:rPr lang="en-US" sz="1000" dirty="0">
                          <a:solidFill>
                            <a:schemeClr val="tx1"/>
                          </a:solidFill>
                          <a:effectLst/>
                        </a:rPr>
                        <a:t>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 -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Kishinev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Government appointed Rabbi of City of Kishinev, honorary citizen by birth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24/2/1907 </a:t>
                      </a:r>
                      <a:br>
                        <a:rPr lang="en-US" sz="1000" dirty="0">
                          <a:solidFill>
                            <a:schemeClr val="tx1"/>
                          </a:solidFill>
                          <a:effectLst/>
                        </a:rPr>
                      </a:br>
                      <a:r>
                        <a:rPr lang="en-US" sz="1000" dirty="0">
                          <a:solidFill>
                            <a:schemeClr val="tx1"/>
                          </a:solidFill>
                          <a:effectLst/>
                        </a:rPr>
                        <a:t>23 Adar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62 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Chronic pneumonia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Kishinev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Kishinev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Bessarabia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Kishinev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1907 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M109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2292609 </a:t>
                      </a:r>
                      <a:br>
                        <a:rPr lang="en-US" sz="1000" dirty="0">
                          <a:solidFill>
                            <a:schemeClr val="tx1"/>
                          </a:solidFill>
                          <a:effectLst/>
                        </a:rPr>
                      </a:br>
                      <a:r>
                        <a:rPr lang="en-US" sz="1000" dirty="0">
                          <a:solidFill>
                            <a:schemeClr val="tx1"/>
                          </a:solidFill>
                          <a:effectLst/>
                        </a:rPr>
                        <a:t>2 </a:t>
                      </a:r>
                      <a:br>
                        <a:rPr lang="en-US" sz="1000" dirty="0">
                          <a:solidFill>
                            <a:schemeClr val="tx1"/>
                          </a:solidFill>
                          <a:effectLst/>
                        </a:rPr>
                      </a:br>
                      <a:r>
                        <a:rPr lang="en-US" sz="1000" dirty="0">
                          <a:solidFill>
                            <a:schemeClr val="tx1"/>
                          </a:solidFill>
                          <a:effectLst/>
                        </a:rPr>
                        <a:t>42 </a:t>
                      </a:r>
                      <a:br>
                        <a:rPr lang="en-US" sz="1000" dirty="0">
                          <a:solidFill>
                            <a:schemeClr val="tx1"/>
                          </a:solidFill>
                          <a:effectLst/>
                        </a:rPr>
                      </a:br>
                      <a:r>
                        <a:rPr lang="en-US" sz="1000" dirty="0">
                          <a:solidFill>
                            <a:schemeClr val="tx1"/>
                          </a:solidFill>
                          <a:effectLst/>
                        </a:rPr>
                        <a:t>NARM 211/11/394 </a:t>
                      </a:r>
                      <a:endParaRPr lang="en-US" sz="1100" dirty="0">
                        <a:solidFill>
                          <a:schemeClr val="tx1"/>
                        </a:solidFill>
                        <a:effectLst/>
                        <a:latin typeface="Calibri"/>
                        <a:ea typeface="Calibri"/>
                        <a:cs typeface="Times New Roman"/>
                      </a:endParaRPr>
                    </a:p>
                  </a:txBody>
                  <a:tcPr marL="28575" marR="28575" marT="28575" marB="28575" anchor="ctr"/>
                </a:tc>
              </a:tr>
            </a:tbl>
          </a:graphicData>
        </a:graphic>
      </p:graphicFrame>
      <p:sp>
        <p:nvSpPr>
          <p:cNvPr id="10" name="TextBox 9"/>
          <p:cNvSpPr txBox="1"/>
          <p:nvPr/>
        </p:nvSpPr>
        <p:spPr>
          <a:xfrm>
            <a:off x="457199" y="3124200"/>
            <a:ext cx="7686675" cy="307777"/>
          </a:xfrm>
          <a:prstGeom prst="rect">
            <a:avLst/>
          </a:prstGeom>
          <a:noFill/>
        </p:spPr>
        <p:txBody>
          <a:bodyPr wrap="square" rtlCol="0">
            <a:spAutoFit/>
          </a:bodyPr>
          <a:lstStyle/>
          <a:p>
            <a:r>
              <a:rPr lang="en-US" sz="1400" dirty="0" smtClean="0"/>
              <a:t>From death records:</a:t>
            </a:r>
            <a:endParaRPr lang="en-US" sz="1400" dirty="0"/>
          </a:p>
        </p:txBody>
      </p:sp>
      <p:graphicFrame>
        <p:nvGraphicFramePr>
          <p:cNvPr id="11" name="Table 10"/>
          <p:cNvGraphicFramePr>
            <a:graphicFrameLocks noGrp="1"/>
          </p:cNvGraphicFramePr>
          <p:nvPr>
            <p:extLst>
              <p:ext uri="{D42A27DB-BD31-4B8C-83A1-F6EECF244321}">
                <p14:modId xmlns:p14="http://schemas.microsoft.com/office/powerpoint/2010/main" val="877458684"/>
              </p:ext>
            </p:extLst>
          </p:nvPr>
        </p:nvGraphicFramePr>
        <p:xfrm>
          <a:off x="502351" y="4836375"/>
          <a:ext cx="8260650" cy="1412026"/>
        </p:xfrm>
        <a:graphic>
          <a:graphicData uri="http://schemas.openxmlformats.org/drawingml/2006/table">
            <a:tbl>
              <a:tblPr firstRow="1" firstCol="1" bandRow="1">
                <a:tableStyleId>{5C22544A-7EE6-4342-B048-85BDC9FD1C3A}</a:tableStyleId>
              </a:tblPr>
              <a:tblGrid>
                <a:gridCol w="719965"/>
                <a:gridCol w="511555"/>
                <a:gridCol w="1487296"/>
                <a:gridCol w="741233"/>
                <a:gridCol w="381000"/>
                <a:gridCol w="1905000"/>
                <a:gridCol w="858682"/>
                <a:gridCol w="486923"/>
                <a:gridCol w="390298"/>
                <a:gridCol w="778698"/>
              </a:tblGrid>
              <a:tr h="1412026">
                <a:tc>
                  <a:txBody>
                    <a:bodyPr/>
                    <a:lstStyle/>
                    <a:p>
                      <a:pPr marL="0" marR="0">
                        <a:lnSpc>
                          <a:spcPct val="115000"/>
                        </a:lnSpc>
                        <a:spcBef>
                          <a:spcPts val="0"/>
                        </a:spcBef>
                        <a:spcAft>
                          <a:spcPts val="0"/>
                        </a:spcAft>
                      </a:pPr>
                      <a:r>
                        <a:rPr lang="en-US" sz="1000" dirty="0">
                          <a:solidFill>
                            <a:schemeClr val="tx1"/>
                          </a:solidFill>
                          <a:effectLst/>
                        </a:rPr>
                        <a:t>Kishinev /</a:t>
                      </a:r>
                      <a:br>
                        <a:rPr lang="en-US" sz="1000" dirty="0">
                          <a:solidFill>
                            <a:schemeClr val="tx1"/>
                          </a:solidFill>
                          <a:effectLst/>
                        </a:rPr>
                      </a:br>
                      <a:r>
                        <a:rPr lang="en-US" sz="1000" dirty="0">
                          <a:solidFill>
                            <a:schemeClr val="tx1"/>
                          </a:solidFill>
                          <a:effectLst/>
                        </a:rPr>
                        <a:t>Kishinev /</a:t>
                      </a:r>
                      <a:br>
                        <a:rPr lang="en-US" sz="1000" dirty="0">
                          <a:solidFill>
                            <a:schemeClr val="tx1"/>
                          </a:solidFill>
                          <a:effectLst/>
                        </a:rPr>
                      </a:br>
                      <a:r>
                        <a:rPr lang="en-US" sz="1000" dirty="0">
                          <a:solidFill>
                            <a:schemeClr val="tx1"/>
                          </a:solidFill>
                          <a:effectLst/>
                        </a:rPr>
                        <a:t>Bessarabia</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
                      </a:r>
                      <a:br>
                        <a:rPr lang="en-US" sz="1000" dirty="0">
                          <a:solidFill>
                            <a:schemeClr val="tx1"/>
                          </a:solidFill>
                          <a:effectLst/>
                        </a:rPr>
                      </a:br>
                      <a:r>
                        <a:rPr lang="en-US" sz="1000" dirty="0">
                          <a:solidFill>
                            <a:schemeClr val="tx1"/>
                          </a:solidFill>
                          <a:effectLst/>
                        </a:rPr>
                        <a:t>18/10/1895</a:t>
                      </a:r>
                      <a:br>
                        <a:rPr lang="en-US" sz="1000" dirty="0">
                          <a:solidFill>
                            <a:schemeClr val="tx1"/>
                          </a:solidFill>
                          <a:effectLst/>
                        </a:rPr>
                      </a:br>
                      <a:r>
                        <a:rPr lang="en-US" sz="1000" dirty="0">
                          <a:solidFill>
                            <a:schemeClr val="tx1"/>
                          </a:solidFill>
                          <a:effectLst/>
                        </a:rPr>
                        <a:t>12 </a:t>
                      </a:r>
                      <a:r>
                        <a:rPr lang="en-US" sz="1000" dirty="0" err="1">
                          <a:solidFill>
                            <a:schemeClr val="tx1"/>
                          </a:solidFill>
                          <a:effectLst/>
                        </a:rPr>
                        <a:t>Kheshvan</a:t>
                      </a:r>
                      <a:r>
                        <a:rPr lang="en-US" sz="1000" dirty="0">
                          <a:solidFill>
                            <a:schemeClr val="tx1"/>
                          </a:solidFill>
                          <a:effectLst/>
                        </a:rPr>
                        <a:t>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KAUSHANSKY, Moshko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SHEYNBERG, </a:t>
                      </a:r>
                      <a:r>
                        <a:rPr lang="en-US" sz="1000" dirty="0" err="1">
                          <a:solidFill>
                            <a:schemeClr val="tx1"/>
                          </a:solidFill>
                          <a:effectLst/>
                        </a:rPr>
                        <a:t>Idis</a:t>
                      </a:r>
                      <a:r>
                        <a:rPr lang="en-US" sz="1000" dirty="0">
                          <a:solidFill>
                            <a:schemeClr val="tx1"/>
                          </a:solidFill>
                          <a:effectLst/>
                        </a:rPr>
                        <a:t> </a:t>
                      </a:r>
                      <a:r>
                        <a:rPr lang="en-US" sz="1000" dirty="0" err="1">
                          <a:solidFill>
                            <a:schemeClr val="tx1"/>
                          </a:solidFill>
                          <a:effectLst/>
                        </a:rPr>
                        <a:t>Ratsa</a:t>
                      </a:r>
                      <a:r>
                        <a:rPr lang="en-US" sz="1000" dirty="0">
                          <a:solidFill>
                            <a:schemeClr val="tx1"/>
                          </a:solidFill>
                          <a:effectLst/>
                        </a:rPr>
                        <a:t>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Ruvin</a:t>
                      </a:r>
                      <a:br>
                        <a:rPr lang="en-US" sz="1000" dirty="0">
                          <a:solidFill>
                            <a:schemeClr val="tx1"/>
                          </a:solidFill>
                          <a:effectLst/>
                        </a:rPr>
                      </a:br>
                      <a:r>
                        <a:rPr lang="en-US" sz="1000" dirty="0">
                          <a:solidFill>
                            <a:schemeClr val="tx1"/>
                          </a:solidFill>
                          <a:effectLst/>
                        </a:rPr>
                        <a:t> </a:t>
                      </a:r>
                      <a:br>
                        <a:rPr lang="en-US" sz="1000" dirty="0">
                          <a:solidFill>
                            <a:schemeClr val="tx1"/>
                          </a:solidFill>
                          <a:effectLst/>
                        </a:rPr>
                      </a:br>
                      <a:r>
                        <a:rPr lang="en-US" sz="1000" dirty="0">
                          <a:solidFill>
                            <a:schemeClr val="tx1"/>
                          </a:solidFill>
                          <a:effectLst/>
                        </a:rPr>
                        <a:t>Kishinev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Leyb </a:t>
                      </a:r>
                      <a:br>
                        <a:rPr lang="en-US" sz="1000" dirty="0">
                          <a:solidFill>
                            <a:schemeClr val="tx1"/>
                          </a:solidFill>
                          <a:effectLst/>
                        </a:rPr>
                      </a:br>
                      <a:r>
                        <a:rPr lang="en-US" sz="1000" dirty="0">
                          <a:solidFill>
                            <a:schemeClr val="tx1"/>
                          </a:solidFill>
                          <a:effectLst/>
                        </a:rPr>
                        <a:t>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a:solidFill>
                            <a:schemeClr val="tx1"/>
                          </a:solidFill>
                          <a:effectLst/>
                        </a:rPr>
                        <a:t>23/20  </a:t>
                      </a:r>
                      <a:endParaRPr lang="en-US" sz="1100">
                        <a:solidFill>
                          <a:schemeClr val="tx1"/>
                        </a:solidFill>
                        <a:effectLst/>
                      </a:endParaRPr>
                    </a:p>
                    <a:p>
                      <a:pPr marL="0" marR="0">
                        <a:lnSpc>
                          <a:spcPct val="115000"/>
                        </a:lnSpc>
                        <a:spcBef>
                          <a:spcPts val="0"/>
                        </a:spcBef>
                        <a:spcAft>
                          <a:spcPts val="0"/>
                        </a:spcAft>
                      </a:pPr>
                      <a:r>
                        <a:rPr lang="en-US" sz="1000">
                          <a:solidFill>
                            <a:schemeClr val="tx1"/>
                          </a:solidFill>
                          <a:effectLst/>
                        </a:rPr>
                        <a:t>22 </a:t>
                      </a:r>
                      <a:endParaRPr lang="en-US" sz="110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Groom was Kishinev 2nd guild merchant's son, witnessed by Kishinev City court 15-Dec-1894 #2030, bride was daughter of honorary citizen by birth, Dowry of 48 Rubles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Shlema KHASILEV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Shmul AVERBUKH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Kishinev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1895 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Marriage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323 </a:t>
                      </a:r>
                      <a:endParaRPr lang="en-US" sz="1100" dirty="0">
                        <a:solidFill>
                          <a:schemeClr val="tx1"/>
                        </a:solidFill>
                        <a:effectLst/>
                        <a:latin typeface="Calibri"/>
                        <a:ea typeface="Calibri"/>
                        <a:cs typeface="Times New Roman"/>
                      </a:endParaRPr>
                    </a:p>
                  </a:txBody>
                  <a:tcPr marL="28575" marR="28575" marT="28575" marB="28575" anchor="ctr"/>
                </a:tc>
                <a:tc>
                  <a:txBody>
                    <a:bodyPr/>
                    <a:lstStyle/>
                    <a:p>
                      <a:pPr marL="0" marR="0">
                        <a:lnSpc>
                          <a:spcPct val="115000"/>
                        </a:lnSpc>
                        <a:spcBef>
                          <a:spcPts val="0"/>
                        </a:spcBef>
                        <a:spcAft>
                          <a:spcPts val="0"/>
                        </a:spcAft>
                      </a:pPr>
                      <a:r>
                        <a:rPr lang="en-US" sz="1000" dirty="0">
                          <a:solidFill>
                            <a:schemeClr val="tx1"/>
                          </a:solidFill>
                          <a:effectLst/>
                        </a:rPr>
                        <a:t>2255903 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6 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00889 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95  </a:t>
                      </a:r>
                      <a:endParaRPr lang="en-US" sz="11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NARM 211/11/238 </a:t>
                      </a:r>
                      <a:endParaRPr lang="en-US" sz="1100" dirty="0">
                        <a:solidFill>
                          <a:schemeClr val="tx1"/>
                        </a:solidFill>
                        <a:effectLst/>
                        <a:latin typeface="Calibri"/>
                        <a:ea typeface="Calibri"/>
                        <a:cs typeface="Times New Roman"/>
                      </a:endParaRPr>
                    </a:p>
                  </a:txBody>
                  <a:tcPr marL="28575" marR="28575" marT="28575" marB="28575" anchor="ctr"/>
                </a:tc>
              </a:tr>
            </a:tbl>
          </a:graphicData>
        </a:graphic>
      </p:graphicFrame>
      <p:sp>
        <p:nvSpPr>
          <p:cNvPr id="12" name="TextBox 11"/>
          <p:cNvSpPr txBox="1"/>
          <p:nvPr/>
        </p:nvSpPr>
        <p:spPr>
          <a:xfrm>
            <a:off x="466725" y="4572000"/>
            <a:ext cx="3495675" cy="307777"/>
          </a:xfrm>
          <a:prstGeom prst="rect">
            <a:avLst/>
          </a:prstGeom>
          <a:noFill/>
        </p:spPr>
        <p:txBody>
          <a:bodyPr wrap="square" rtlCol="0">
            <a:spAutoFit/>
          </a:bodyPr>
          <a:lstStyle/>
          <a:p>
            <a:r>
              <a:rPr lang="en-US" sz="1400" dirty="0" smtClean="0"/>
              <a:t>From marriage records:</a:t>
            </a:r>
            <a:endParaRPr lang="en-US" sz="1400" dirty="0"/>
          </a:p>
        </p:txBody>
      </p:sp>
    </p:spTree>
    <p:extLst>
      <p:ext uri="{BB962C8B-B14F-4D97-AF65-F5344CB8AC3E}">
        <p14:creationId xmlns:p14="http://schemas.microsoft.com/office/powerpoint/2010/main" val="249110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18</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990600"/>
            <a:ext cx="7696200" cy="5078313"/>
          </a:xfrm>
          <a:prstGeom prst="rect">
            <a:avLst/>
          </a:prstGeom>
          <a:noFill/>
        </p:spPr>
        <p:txBody>
          <a:bodyPr wrap="square" rtlCol="0">
            <a:spAutoFit/>
          </a:bodyPr>
          <a:lstStyle/>
          <a:p>
            <a:r>
              <a:rPr lang="en-US" b="1" dirty="0"/>
              <a:t>Archival holdings on Jews in </a:t>
            </a:r>
            <a:r>
              <a:rPr lang="en-US" b="1" dirty="0" smtClean="0"/>
              <a:t>Kishinev</a:t>
            </a:r>
          </a:p>
          <a:p>
            <a:pPr lvl="0"/>
            <a:r>
              <a:rPr lang="en-US" b="1" dirty="0"/>
              <a:t>Records available at the Moldovan State Archive:</a:t>
            </a:r>
            <a:endParaRPr lang="en-US" dirty="0"/>
          </a:p>
          <a:p>
            <a:pPr marL="800100" lvl="1" indent="-342900">
              <a:buFont typeface="+mj-lt"/>
              <a:buAutoNum type="arabicPeriod"/>
            </a:pPr>
            <a:r>
              <a:rPr lang="en-US" dirty="0"/>
              <a:t>Birth, death, marriage records.  Many translated and available at JewishGen</a:t>
            </a:r>
          </a:p>
          <a:p>
            <a:pPr marL="800100" lvl="1" indent="-342900">
              <a:buFont typeface="+mj-lt"/>
              <a:buAutoNum type="arabicPeriod"/>
            </a:pPr>
            <a:r>
              <a:rPr lang="en-US" dirty="0"/>
              <a:t>Revision Lists, Jews residents of Kishinev, merchants, middle class. Some records translated and available at JewishGen</a:t>
            </a:r>
          </a:p>
          <a:p>
            <a:pPr marL="800100" lvl="1" indent="-342900">
              <a:buFont typeface="+mj-lt"/>
              <a:buAutoNum type="arabicPeriod"/>
            </a:pPr>
            <a:r>
              <a:rPr lang="en-US" dirty="0"/>
              <a:t>Alphabetical books and lists of petty-bourgeois or Middle Class, (1910)</a:t>
            </a:r>
          </a:p>
          <a:p>
            <a:pPr marL="800100" lvl="1" indent="-342900">
              <a:buFont typeface="+mj-lt"/>
              <a:buAutoNum type="arabicPeriod"/>
            </a:pPr>
            <a:r>
              <a:rPr lang="en-US" dirty="0"/>
              <a:t>Educational records, some translated at JewishGen</a:t>
            </a:r>
          </a:p>
          <a:p>
            <a:pPr marL="800100" lvl="1" indent="-342900">
              <a:buFont typeface="+mj-lt"/>
              <a:buAutoNum type="arabicPeriod"/>
            </a:pPr>
            <a:r>
              <a:rPr lang="en-US" dirty="0"/>
              <a:t>Voters list 1918-1941, Lists of Jewish residents of the region who became Romanian citizens as well as the lists of those who were refused in the citizenship.</a:t>
            </a:r>
          </a:p>
          <a:p>
            <a:pPr marL="800100" lvl="1" indent="-342900">
              <a:buFont typeface="+mj-lt"/>
              <a:buAutoNum type="arabicPeriod"/>
            </a:pPr>
            <a:r>
              <a:rPr lang="en-US" dirty="0"/>
              <a:t>Records related to 1918-1944 period, during which Bessarabia was part of Kingdom of Romania.  Among them lists Jewish residents who became Romanian citizens as well as the lists of those who were refused in the citizenship. Also among these documents are very commonly found voters' lists from many cities and villages of Bessarabia.</a:t>
            </a:r>
          </a:p>
          <a:p>
            <a:endParaRPr lang="en-US" dirty="0"/>
          </a:p>
        </p:txBody>
      </p:sp>
    </p:spTree>
    <p:extLst>
      <p:ext uri="{BB962C8B-B14F-4D97-AF65-F5344CB8AC3E}">
        <p14:creationId xmlns:p14="http://schemas.microsoft.com/office/powerpoint/2010/main" val="323420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19</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990600"/>
            <a:ext cx="7696200" cy="5632311"/>
          </a:xfrm>
          <a:prstGeom prst="rect">
            <a:avLst/>
          </a:prstGeom>
          <a:noFill/>
        </p:spPr>
        <p:txBody>
          <a:bodyPr wrap="square" rtlCol="0">
            <a:spAutoFit/>
          </a:bodyPr>
          <a:lstStyle/>
          <a:p>
            <a:r>
              <a:rPr lang="en-US" b="1" dirty="0"/>
              <a:t>Archival holdings on Jews in </a:t>
            </a:r>
            <a:r>
              <a:rPr lang="en-US" b="1" dirty="0" smtClean="0"/>
              <a:t>Kishinev</a:t>
            </a:r>
          </a:p>
          <a:p>
            <a:pPr lvl="0"/>
            <a:r>
              <a:rPr lang="en-US" b="1" dirty="0"/>
              <a:t>Records available at the Moldovan State Archive:</a:t>
            </a:r>
            <a:endParaRPr lang="en-US" dirty="0"/>
          </a:p>
          <a:p>
            <a:pPr lvl="1"/>
            <a:r>
              <a:rPr lang="en-US" dirty="0" smtClean="0"/>
              <a:t>7.	Records </a:t>
            </a:r>
            <a:r>
              <a:rPr lang="en-US" dirty="0"/>
              <a:t>of nationalized properties owned by Jews, compiled </a:t>
            </a:r>
            <a:r>
              <a:rPr lang="en-US" dirty="0" smtClean="0"/>
              <a:t>by 	Romanian </a:t>
            </a:r>
            <a:r>
              <a:rPr lang="en-US" dirty="0"/>
              <a:t>authorities in 1941-1944 and also compiled by the Soviet </a:t>
            </a:r>
            <a:r>
              <a:rPr lang="en-US" dirty="0" smtClean="0"/>
              <a:t>	Union </a:t>
            </a:r>
            <a:r>
              <a:rPr lang="en-US" dirty="0"/>
              <a:t>in 1945</a:t>
            </a:r>
          </a:p>
          <a:p>
            <a:pPr marL="800100" lvl="1" indent="-342900">
              <a:buAutoNum type="arabicPeriod" startAt="8"/>
            </a:pPr>
            <a:r>
              <a:rPr lang="en-US" dirty="0" smtClean="0"/>
              <a:t>Pogrom-related </a:t>
            </a:r>
            <a:r>
              <a:rPr lang="en-US" dirty="0"/>
              <a:t>information can be found in the </a:t>
            </a:r>
            <a:r>
              <a:rPr lang="en-US" dirty="0" err="1"/>
              <a:t>Bessarabian</a:t>
            </a:r>
            <a:r>
              <a:rPr lang="en-US" dirty="0"/>
              <a:t> </a:t>
            </a:r>
            <a:r>
              <a:rPr lang="en-US" dirty="0" smtClean="0"/>
              <a:t>	numerous </a:t>
            </a:r>
            <a:r>
              <a:rPr lang="en-US" dirty="0"/>
              <a:t>newspapers - </a:t>
            </a:r>
            <a:r>
              <a:rPr lang="en-US" dirty="0" err="1"/>
              <a:t>Bessarabskie</a:t>
            </a:r>
            <a:r>
              <a:rPr lang="en-US" dirty="0"/>
              <a:t> </a:t>
            </a:r>
            <a:r>
              <a:rPr lang="en-US" dirty="0" err="1"/>
              <a:t>Oblastnye</a:t>
            </a:r>
            <a:r>
              <a:rPr lang="en-US" dirty="0"/>
              <a:t> i </a:t>
            </a:r>
            <a:r>
              <a:rPr lang="en-US" dirty="0" err="1"/>
              <a:t>Gubernskie</a:t>
            </a:r>
            <a:r>
              <a:rPr lang="en-US" dirty="0"/>
              <a:t> </a:t>
            </a:r>
            <a:r>
              <a:rPr lang="en-US" dirty="0" smtClean="0"/>
              <a:t>	</a:t>
            </a:r>
            <a:r>
              <a:rPr lang="en-US" dirty="0" err="1" smtClean="0"/>
              <a:t>Vedomosti</a:t>
            </a:r>
            <a:r>
              <a:rPr lang="en-US" dirty="0"/>
              <a:t>, </a:t>
            </a:r>
            <a:r>
              <a:rPr lang="en-US" dirty="0" err="1"/>
              <a:t>Bessarabija</a:t>
            </a:r>
            <a:r>
              <a:rPr lang="en-US" dirty="0"/>
              <a:t>, </a:t>
            </a:r>
            <a:r>
              <a:rPr lang="en-US" dirty="0" err="1"/>
              <a:t>Bessarabskaja</a:t>
            </a:r>
            <a:r>
              <a:rPr lang="en-US" dirty="0"/>
              <a:t> </a:t>
            </a:r>
            <a:r>
              <a:rPr lang="en-US" dirty="0" err="1"/>
              <a:t>pochta</a:t>
            </a:r>
            <a:r>
              <a:rPr lang="en-US" dirty="0"/>
              <a:t>, </a:t>
            </a:r>
            <a:r>
              <a:rPr lang="en-US" dirty="0" err="1"/>
              <a:t>Bessarabskoe</a:t>
            </a:r>
            <a:r>
              <a:rPr lang="en-US" dirty="0"/>
              <a:t> </a:t>
            </a:r>
            <a:r>
              <a:rPr lang="en-US" dirty="0" err="1"/>
              <a:t>Slovo</a:t>
            </a:r>
            <a:r>
              <a:rPr lang="en-US" dirty="0"/>
              <a:t>, </a:t>
            </a:r>
            <a:r>
              <a:rPr lang="en-US" dirty="0" smtClean="0"/>
              <a:t>	Drug</a:t>
            </a:r>
            <a:r>
              <a:rPr lang="en-US" dirty="0"/>
              <a:t>, published mainly by prominent Jewish </a:t>
            </a:r>
            <a:r>
              <a:rPr lang="en-US" dirty="0" smtClean="0"/>
              <a:t>people.</a:t>
            </a:r>
          </a:p>
          <a:p>
            <a:pPr marL="800100" lvl="1" indent="-342900">
              <a:buAutoNum type="arabicPeriod" startAt="8"/>
            </a:pPr>
            <a:r>
              <a:rPr lang="en-US" dirty="0" smtClean="0"/>
              <a:t>Materials </a:t>
            </a:r>
            <a:r>
              <a:rPr lang="en-US" dirty="0"/>
              <a:t>of Archive commission “History of anti-Jewish pogroms in Russia”(1919), which include documents on Kishinev and </a:t>
            </a:r>
            <a:r>
              <a:rPr lang="en-US" dirty="0" err="1"/>
              <a:t>Dubossary</a:t>
            </a:r>
            <a:r>
              <a:rPr lang="en-US" dirty="0"/>
              <a:t> pogroms of 1903. Edited by S.M. </a:t>
            </a:r>
            <a:r>
              <a:rPr lang="en-US" dirty="0" err="1"/>
              <a:t>Dubnov</a:t>
            </a:r>
            <a:r>
              <a:rPr lang="en-US" dirty="0"/>
              <a:t> and G. </a:t>
            </a:r>
            <a:r>
              <a:rPr lang="en-US" dirty="0" err="1"/>
              <a:t>Ya</a:t>
            </a:r>
            <a:r>
              <a:rPr lang="en-US" dirty="0"/>
              <a:t>. </a:t>
            </a:r>
            <a:r>
              <a:rPr lang="en-US" dirty="0" err="1"/>
              <a:t>Kranshiy-Admoni</a:t>
            </a:r>
            <a:r>
              <a:rPr lang="en-US" dirty="0"/>
              <a:t>.  (</a:t>
            </a:r>
            <a:r>
              <a:rPr lang="en-US" dirty="0" smtClean="0"/>
              <a:t>p.21)</a:t>
            </a:r>
          </a:p>
          <a:p>
            <a:pPr marL="800100" lvl="1" indent="-342900">
              <a:buAutoNum type="arabicPeriod" startAt="8"/>
            </a:pPr>
            <a:r>
              <a:rPr lang="en-US" dirty="0" smtClean="0"/>
              <a:t> </a:t>
            </a:r>
            <a:r>
              <a:rPr lang="en-US" dirty="0" err="1" smtClean="0"/>
              <a:t>Podolia</a:t>
            </a:r>
            <a:r>
              <a:rPr lang="en-US" dirty="0" smtClean="0"/>
              <a:t> census of 1875, where some Jewish residents were assigned to various towns, including Kishinev. </a:t>
            </a:r>
          </a:p>
          <a:p>
            <a:pPr lvl="1"/>
            <a:r>
              <a:rPr lang="en-US" dirty="0" smtClean="0"/>
              <a:t>11.	Personal </a:t>
            </a:r>
            <a:r>
              <a:rPr lang="en-US" dirty="0"/>
              <a:t>files and documents of various kinds from previously </a:t>
            </a:r>
            <a:r>
              <a:rPr lang="en-US" dirty="0" smtClean="0"/>
              <a:t>	classified records </a:t>
            </a:r>
            <a:r>
              <a:rPr lang="en-US" dirty="0"/>
              <a:t>of the </a:t>
            </a:r>
            <a:r>
              <a:rPr lang="en-US" dirty="0" err="1"/>
              <a:t>Bessarabian</a:t>
            </a:r>
            <a:r>
              <a:rPr lang="en-US" dirty="0"/>
              <a:t> Police, including records from all </a:t>
            </a:r>
            <a:r>
              <a:rPr lang="en-US" dirty="0" smtClean="0"/>
              <a:t>	of </a:t>
            </a:r>
            <a:r>
              <a:rPr lang="en-US" dirty="0"/>
              <a:t>the local police </a:t>
            </a:r>
            <a:r>
              <a:rPr lang="en-US" dirty="0" smtClean="0"/>
              <a:t>departments</a:t>
            </a:r>
            <a:r>
              <a:rPr lang="en-US" dirty="0"/>
              <a:t>.</a:t>
            </a:r>
          </a:p>
          <a:p>
            <a:pPr marL="800100" lvl="1" indent="-342900">
              <a:buAutoNum type="arabicPeriod" startAt="8"/>
            </a:pPr>
            <a:endParaRPr lang="en-US" dirty="0" smtClean="0"/>
          </a:p>
          <a:p>
            <a:endParaRPr lang="en-US" dirty="0"/>
          </a:p>
        </p:txBody>
      </p:sp>
    </p:spTree>
    <p:extLst>
      <p:ext uri="{BB962C8B-B14F-4D97-AF65-F5344CB8AC3E}">
        <p14:creationId xmlns:p14="http://schemas.microsoft.com/office/powerpoint/2010/main" val="323576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JewishGen\2012 International Conference in Paris\Maps\Europ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9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28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20</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990600"/>
            <a:ext cx="8229600" cy="5632311"/>
          </a:xfrm>
          <a:prstGeom prst="rect">
            <a:avLst/>
          </a:prstGeom>
          <a:noFill/>
        </p:spPr>
        <p:txBody>
          <a:bodyPr wrap="square" rtlCol="0">
            <a:spAutoFit/>
          </a:bodyPr>
          <a:lstStyle/>
          <a:p>
            <a:r>
              <a:rPr lang="en-US" b="1" dirty="0"/>
              <a:t>Archival holdings on Jews in </a:t>
            </a:r>
            <a:r>
              <a:rPr lang="en-US" b="1" dirty="0" smtClean="0"/>
              <a:t>Kishinev</a:t>
            </a:r>
          </a:p>
          <a:p>
            <a:pPr lvl="0"/>
            <a:r>
              <a:rPr lang="en-US" b="1" dirty="0"/>
              <a:t>Materials in </a:t>
            </a:r>
            <a:r>
              <a:rPr lang="en-US" b="1" dirty="0" smtClean="0"/>
              <a:t>St. Petersburg’s </a:t>
            </a:r>
            <a:r>
              <a:rPr lang="en-US" b="1" dirty="0"/>
              <a:t>archives</a:t>
            </a:r>
            <a:r>
              <a:rPr lang="en-US" b="1" dirty="0" smtClean="0"/>
              <a:t>:</a:t>
            </a:r>
          </a:p>
          <a:p>
            <a:r>
              <a:rPr lang="en-US" dirty="0"/>
              <a:t>From “Jewish documentary sources in Saint Petersburg </a:t>
            </a:r>
            <a:r>
              <a:rPr lang="en-US" dirty="0" err="1"/>
              <a:t>Arhives</a:t>
            </a:r>
            <a:r>
              <a:rPr lang="en-US" dirty="0"/>
              <a:t>”, S.P., 2011.  Most of holdings on Jews in Bessarabia and Kishinev are in Russian State Historical Archive.</a:t>
            </a:r>
          </a:p>
          <a:p>
            <a:r>
              <a:rPr lang="en-US" dirty="0"/>
              <a:t> </a:t>
            </a:r>
          </a:p>
          <a:p>
            <a:pPr marL="342900" lvl="0" indent="-342900">
              <a:buFont typeface="+mj-lt"/>
              <a:buAutoNum type="alphaLcPeriod"/>
            </a:pPr>
            <a:r>
              <a:rPr lang="en-US" dirty="0"/>
              <a:t>Materials of Archive commission “History of anti-Jewish pogroms in Russia”(1919), which include documents on Kishinev and </a:t>
            </a:r>
            <a:r>
              <a:rPr lang="en-US" dirty="0" err="1"/>
              <a:t>Dubossary</a:t>
            </a:r>
            <a:r>
              <a:rPr lang="en-US" dirty="0"/>
              <a:t> pogroms of 1903 (p. 21)</a:t>
            </a:r>
          </a:p>
          <a:p>
            <a:pPr marL="342900" lvl="0" indent="-342900">
              <a:buFont typeface="+mj-lt"/>
              <a:buAutoNum type="alphaLcPeriod"/>
            </a:pPr>
            <a:r>
              <a:rPr lang="en-US" dirty="0"/>
              <a:t>F.1263  Committee of Ministers (p. 119) The enhanced protection of Chisinau and declaring it an exceptional situation due to existing between Christians and Jews, extreme aggravation of relations.  1902</a:t>
            </a:r>
          </a:p>
          <a:p>
            <a:pPr marL="342900" lvl="0" indent="-342900">
              <a:buFont typeface="+mj-lt"/>
              <a:buAutoNum type="alphaLcPeriod"/>
            </a:pPr>
            <a:r>
              <a:rPr lang="en-US" dirty="0"/>
              <a:t>F.1330.  General </a:t>
            </a:r>
            <a:r>
              <a:rPr lang="en-US" dirty="0" err="1"/>
              <a:t>Assembley</a:t>
            </a:r>
            <a:r>
              <a:rPr lang="en-US" dirty="0"/>
              <a:t> of the Senate Departments.  On the taxation of residents of Chisinau with candle tax</a:t>
            </a:r>
            <a:r>
              <a:rPr lang="en-US" dirty="0" smtClean="0"/>
              <a:t>.</a:t>
            </a:r>
          </a:p>
          <a:p>
            <a:pPr marL="342900" lvl="0" indent="-342900">
              <a:buFont typeface="+mj-lt"/>
              <a:buAutoNum type="alphaLcPeriod"/>
            </a:pPr>
            <a:r>
              <a:rPr lang="en-US" dirty="0"/>
              <a:t>Many documents on Kishinev pogrom of 1903, including documents on compensations on destroyed property, arrest the instigators of pogroms, etc.</a:t>
            </a:r>
          </a:p>
          <a:p>
            <a:pPr marL="342900" lvl="0" indent="-342900">
              <a:buFont typeface="+mj-lt"/>
              <a:buAutoNum type="alphaLcPeriod"/>
            </a:pPr>
            <a:r>
              <a:rPr lang="en-US" dirty="0"/>
              <a:t>F. 744, Supreme Decrees, p. 381 To restrict or prohibit admission of Jews in male and female gymnasium</a:t>
            </a:r>
          </a:p>
          <a:p>
            <a:pPr marL="342900" lvl="0" indent="-342900">
              <a:buFont typeface="+mj-lt"/>
              <a:buAutoNum type="alphaLcPeriod"/>
            </a:pPr>
            <a:endParaRPr lang="en-US" dirty="0"/>
          </a:p>
          <a:p>
            <a:pPr lvl="0"/>
            <a:endParaRPr lang="en-US" dirty="0"/>
          </a:p>
          <a:p>
            <a:pPr lvl="1"/>
            <a:endParaRPr lang="en-US" dirty="0" smtClean="0"/>
          </a:p>
          <a:p>
            <a:endParaRPr lang="en-US" dirty="0"/>
          </a:p>
        </p:txBody>
      </p:sp>
    </p:spTree>
    <p:extLst>
      <p:ext uri="{BB962C8B-B14F-4D97-AF65-F5344CB8AC3E}">
        <p14:creationId xmlns:p14="http://schemas.microsoft.com/office/powerpoint/2010/main" val="4055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21</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990600"/>
            <a:ext cx="8229600" cy="4247317"/>
          </a:xfrm>
          <a:prstGeom prst="rect">
            <a:avLst/>
          </a:prstGeom>
          <a:noFill/>
        </p:spPr>
        <p:txBody>
          <a:bodyPr wrap="square" rtlCol="0">
            <a:spAutoFit/>
          </a:bodyPr>
          <a:lstStyle/>
          <a:p>
            <a:r>
              <a:rPr lang="en-US" b="1" dirty="0"/>
              <a:t>Archival holdings on Jews in </a:t>
            </a:r>
            <a:r>
              <a:rPr lang="en-US" b="1" dirty="0" smtClean="0"/>
              <a:t>Kishinev</a:t>
            </a:r>
          </a:p>
          <a:p>
            <a:pPr lvl="0"/>
            <a:r>
              <a:rPr lang="en-US" b="1" dirty="0"/>
              <a:t>Materials in </a:t>
            </a:r>
            <a:r>
              <a:rPr lang="en-US" b="1" dirty="0" smtClean="0"/>
              <a:t>St. Petersburg’s </a:t>
            </a:r>
            <a:r>
              <a:rPr lang="en-US" b="1" dirty="0"/>
              <a:t>archives</a:t>
            </a:r>
            <a:r>
              <a:rPr lang="en-US" b="1" dirty="0" smtClean="0"/>
              <a:t>:</a:t>
            </a:r>
          </a:p>
          <a:p>
            <a:pPr marL="342900" lvl="0" indent="-342900">
              <a:buFont typeface="+mj-lt"/>
              <a:buAutoNum type="alphaLcPeriod"/>
            </a:pPr>
            <a:endParaRPr lang="en-US" dirty="0"/>
          </a:p>
          <a:p>
            <a:pPr marL="342900" lvl="0" indent="-342900">
              <a:buAutoNum type="alphaLcPeriod" startAt="6"/>
            </a:pPr>
            <a:r>
              <a:rPr lang="en-US" dirty="0" smtClean="0"/>
              <a:t>Personal </a:t>
            </a:r>
            <a:r>
              <a:rPr lang="en-US" dirty="0"/>
              <a:t>files and documents of various kinds from previously classified records of  </a:t>
            </a:r>
            <a:r>
              <a:rPr lang="en-US" dirty="0" smtClean="0"/>
              <a:t>  </a:t>
            </a:r>
          </a:p>
          <a:p>
            <a:pPr lvl="0"/>
            <a:r>
              <a:rPr lang="en-US" dirty="0" smtClean="0"/>
              <a:t>       the </a:t>
            </a:r>
            <a:r>
              <a:rPr lang="en-US" dirty="0" err="1"/>
              <a:t>Bessarabian</a:t>
            </a:r>
            <a:r>
              <a:rPr lang="en-US" dirty="0"/>
              <a:t> Police, including records from all of the local police departments, </a:t>
            </a:r>
            <a:endParaRPr lang="en-US" dirty="0" smtClean="0"/>
          </a:p>
          <a:p>
            <a:pPr lvl="0"/>
            <a:r>
              <a:rPr lang="en-US" dirty="0"/>
              <a:t> </a:t>
            </a:r>
            <a:r>
              <a:rPr lang="en-US" dirty="0" smtClean="0"/>
              <a:t>      including Kishinev</a:t>
            </a:r>
          </a:p>
          <a:p>
            <a:pPr lvl="0"/>
            <a:endParaRPr lang="en-US" dirty="0"/>
          </a:p>
          <a:p>
            <a:pPr marL="342900" lvl="0" indent="-342900">
              <a:buAutoNum type="alphaLcPeriod" startAt="7"/>
            </a:pPr>
            <a:r>
              <a:rPr lang="en-US" dirty="0" smtClean="0"/>
              <a:t>Of </a:t>
            </a:r>
            <a:r>
              <a:rPr lang="en-US" dirty="0"/>
              <a:t>misconduct of members of Jewish communities, including the case of Kishinev </a:t>
            </a:r>
            <a:endParaRPr lang="en-US" dirty="0" smtClean="0"/>
          </a:p>
          <a:p>
            <a:pPr lvl="0"/>
            <a:r>
              <a:rPr lang="en-US" dirty="0"/>
              <a:t> </a:t>
            </a:r>
            <a:r>
              <a:rPr lang="en-US" dirty="0" smtClean="0"/>
              <a:t>      residents </a:t>
            </a:r>
            <a:r>
              <a:rPr lang="en-US" dirty="0"/>
              <a:t>on trial for noise during vote in </a:t>
            </a:r>
            <a:r>
              <a:rPr lang="en-US" dirty="0" err="1"/>
              <a:t>kahal</a:t>
            </a:r>
            <a:r>
              <a:rPr lang="en-US" dirty="0"/>
              <a:t> in a general meeting and police </a:t>
            </a:r>
            <a:r>
              <a:rPr lang="en-US" dirty="0" smtClean="0"/>
              <a:t>    </a:t>
            </a:r>
          </a:p>
          <a:p>
            <a:pPr lvl="0"/>
            <a:r>
              <a:rPr lang="en-US" dirty="0"/>
              <a:t> </a:t>
            </a:r>
            <a:r>
              <a:rPr lang="en-US" dirty="0" smtClean="0"/>
              <a:t>      official </a:t>
            </a:r>
            <a:r>
              <a:rPr lang="en-US" dirty="0"/>
              <a:t>present</a:t>
            </a:r>
            <a:r>
              <a:rPr lang="en-US" dirty="0" smtClean="0"/>
              <a:t>.</a:t>
            </a:r>
          </a:p>
          <a:p>
            <a:pPr lvl="0"/>
            <a:endParaRPr lang="en-US" dirty="0"/>
          </a:p>
          <a:p>
            <a:pPr lvl="0"/>
            <a:r>
              <a:rPr lang="en-US" dirty="0" smtClean="0"/>
              <a:t>h.   Many </a:t>
            </a:r>
            <a:r>
              <a:rPr lang="en-US" dirty="0"/>
              <a:t>other material on Kishinev</a:t>
            </a:r>
          </a:p>
          <a:p>
            <a:pPr lvl="0"/>
            <a:endParaRPr lang="en-US" dirty="0"/>
          </a:p>
          <a:p>
            <a:pPr lvl="1"/>
            <a:endParaRPr lang="en-US" dirty="0" smtClean="0"/>
          </a:p>
          <a:p>
            <a:endParaRPr lang="en-US" dirty="0"/>
          </a:p>
        </p:txBody>
      </p:sp>
    </p:spTree>
    <p:extLst>
      <p:ext uri="{BB962C8B-B14F-4D97-AF65-F5344CB8AC3E}">
        <p14:creationId xmlns:p14="http://schemas.microsoft.com/office/powerpoint/2010/main" val="195467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22</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990600"/>
            <a:ext cx="8229600" cy="5632311"/>
          </a:xfrm>
          <a:prstGeom prst="rect">
            <a:avLst/>
          </a:prstGeom>
          <a:noFill/>
        </p:spPr>
        <p:txBody>
          <a:bodyPr wrap="square" rtlCol="0">
            <a:spAutoFit/>
          </a:bodyPr>
          <a:lstStyle/>
          <a:p>
            <a:r>
              <a:rPr lang="en-US" b="1" dirty="0"/>
              <a:t>Material collected at the JewishGen and at Bessarabia SIG: </a:t>
            </a:r>
            <a:r>
              <a:rPr lang="en-US" b="1" u="sng" dirty="0">
                <a:hlinkClick r:id="rId3"/>
              </a:rPr>
              <a:t>www.jewishgen.org/bessarabia</a:t>
            </a:r>
            <a:endParaRPr lang="en-US" dirty="0"/>
          </a:p>
          <a:p>
            <a:pPr marL="285750" lvl="0" indent="-285750">
              <a:buFont typeface="Arial" pitchFamily="34" charset="0"/>
              <a:buChar char="•"/>
            </a:pPr>
            <a:r>
              <a:rPr lang="en-US" dirty="0"/>
              <a:t>Maps and schemas of Kishinev and surrounding area, including a map with photos of survived buildings</a:t>
            </a:r>
          </a:p>
          <a:p>
            <a:pPr marL="285750" lvl="0" indent="-285750">
              <a:buFont typeface="Arial" pitchFamily="34" charset="0"/>
              <a:buChar char="•"/>
            </a:pPr>
            <a:r>
              <a:rPr lang="en-US" dirty="0"/>
              <a:t>Duma Voter’s list, 1906, 1907</a:t>
            </a:r>
          </a:p>
          <a:p>
            <a:pPr marL="285750" lvl="0" indent="-285750">
              <a:buFont typeface="Arial" pitchFamily="34" charset="0"/>
              <a:buChar char="•"/>
            </a:pPr>
            <a:r>
              <a:rPr lang="en-US" dirty="0"/>
              <a:t>Business directory of 1924 </a:t>
            </a:r>
          </a:p>
          <a:p>
            <a:pPr marL="285750" lvl="0" indent="-285750">
              <a:buFont typeface="Arial" pitchFamily="34" charset="0"/>
              <a:buChar char="•"/>
            </a:pPr>
            <a:r>
              <a:rPr lang="en-US" dirty="0"/>
              <a:t>Yizkor Books, Religious personnel</a:t>
            </a:r>
          </a:p>
          <a:p>
            <a:pPr marL="285750" lvl="0" indent="-285750">
              <a:buFont typeface="Arial" pitchFamily="34" charset="0"/>
              <a:buChar char="•"/>
            </a:pPr>
            <a:r>
              <a:rPr lang="en-US" dirty="0"/>
              <a:t>Photo Gallery</a:t>
            </a:r>
          </a:p>
          <a:p>
            <a:pPr marL="285750" lvl="0" indent="-285750">
              <a:buFont typeface="Arial" pitchFamily="34" charset="0"/>
              <a:buChar char="•"/>
            </a:pPr>
            <a:r>
              <a:rPr lang="en-US" dirty="0" err="1"/>
              <a:t>Bessarabian</a:t>
            </a:r>
            <a:r>
              <a:rPr lang="en-US" dirty="0"/>
              <a:t> </a:t>
            </a:r>
            <a:r>
              <a:rPr lang="en-US" dirty="0" err="1"/>
              <a:t>Landsmanshaften</a:t>
            </a:r>
            <a:r>
              <a:rPr lang="en-US" dirty="0"/>
              <a:t>: First </a:t>
            </a:r>
            <a:r>
              <a:rPr lang="en-US" dirty="0" err="1"/>
              <a:t>Kishinever</a:t>
            </a:r>
            <a:r>
              <a:rPr lang="en-US" dirty="0"/>
              <a:t> Progressive Society of New York;</a:t>
            </a:r>
          </a:p>
          <a:p>
            <a:r>
              <a:rPr lang="en-US" dirty="0"/>
              <a:t>	Kishinev Sick Benevolent Society</a:t>
            </a:r>
          </a:p>
          <a:p>
            <a:pPr marL="285750" lvl="0" indent="-285750">
              <a:buFont typeface="Arial" pitchFamily="34" charset="0"/>
              <a:buChar char="•"/>
            </a:pPr>
            <a:r>
              <a:rPr lang="en-US" dirty="0"/>
              <a:t>Kishinev historical museum, article</a:t>
            </a:r>
          </a:p>
          <a:p>
            <a:pPr marL="285750" lvl="0" indent="-285750">
              <a:buFont typeface="Arial" pitchFamily="34" charset="0"/>
              <a:buChar char="•"/>
            </a:pPr>
            <a:r>
              <a:rPr lang="en-US" dirty="0"/>
              <a:t>Family Trees, Memoirs, Stories, Travel, Theater</a:t>
            </a:r>
          </a:p>
          <a:p>
            <a:pPr marL="285750" lvl="0" indent="-285750">
              <a:buFont typeface="Arial" pitchFamily="34" charset="0"/>
              <a:buChar char="•"/>
            </a:pPr>
            <a:r>
              <a:rPr lang="en-US" dirty="0"/>
              <a:t>Bessarabia Annual Books, show the page</a:t>
            </a:r>
          </a:p>
          <a:p>
            <a:r>
              <a:rPr lang="en-US" dirty="0">
                <a:hlinkClick r:id="rId4"/>
              </a:rPr>
              <a:t>http://www.jewishgen.org/Bessarabia/files/projects/30AnnualBooks/BessarabiaCalendarAsOfMay2013.htm</a:t>
            </a:r>
            <a:endParaRPr lang="en-US" dirty="0"/>
          </a:p>
          <a:p>
            <a:r>
              <a:rPr lang="en-US" dirty="0"/>
              <a:t> </a:t>
            </a:r>
          </a:p>
          <a:p>
            <a:pPr marL="285750" lvl="0" indent="-285750">
              <a:buFont typeface="Arial" pitchFamily="34" charset="0"/>
              <a:buChar char="•"/>
            </a:pPr>
            <a:r>
              <a:rPr lang="en-US" dirty="0"/>
              <a:t>Find Search for people from Kishinev in Lithuania, Belorussia, other databases!</a:t>
            </a:r>
          </a:p>
          <a:p>
            <a:pPr lvl="0"/>
            <a:endParaRPr lang="en-US" dirty="0"/>
          </a:p>
          <a:p>
            <a:pPr lvl="1"/>
            <a:endParaRPr lang="en-US" dirty="0" smtClean="0"/>
          </a:p>
          <a:p>
            <a:endParaRPr lang="en-US" dirty="0"/>
          </a:p>
        </p:txBody>
      </p:sp>
    </p:spTree>
    <p:extLst>
      <p:ext uri="{BB962C8B-B14F-4D97-AF65-F5344CB8AC3E}">
        <p14:creationId xmlns:p14="http://schemas.microsoft.com/office/powerpoint/2010/main" val="319887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Brief history of Jews in Kishinev, Bessarabia, Moldavia</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23</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990600"/>
            <a:ext cx="8229600" cy="3416320"/>
          </a:xfrm>
          <a:prstGeom prst="rect">
            <a:avLst/>
          </a:prstGeom>
          <a:noFill/>
        </p:spPr>
        <p:txBody>
          <a:bodyPr wrap="square" rtlCol="0">
            <a:spAutoFit/>
          </a:bodyPr>
          <a:lstStyle/>
          <a:p>
            <a:r>
              <a:rPr lang="en-US" b="1" dirty="0"/>
              <a:t>Other information</a:t>
            </a:r>
            <a:endParaRPr lang="en-US" dirty="0"/>
          </a:p>
          <a:p>
            <a:pPr marL="285750" lvl="0" indent="-285750">
              <a:buFont typeface="Arial" pitchFamily="34" charset="0"/>
              <a:buChar char="•"/>
            </a:pPr>
            <a:r>
              <a:rPr lang="en-US" dirty="0"/>
              <a:t>Russian Jewish Organizations, catalogue of Jewish Organizations</a:t>
            </a:r>
          </a:p>
          <a:p>
            <a:pPr marL="285750" lvl="0" indent="-285750">
              <a:buFont typeface="Arial" pitchFamily="34" charset="0"/>
              <a:buChar char="•"/>
            </a:pPr>
            <a:r>
              <a:rPr lang="en-US" dirty="0"/>
              <a:t>Jewish Memorial websites of died or missing in the war</a:t>
            </a:r>
          </a:p>
          <a:p>
            <a:pPr marL="285750" lvl="0" indent="-285750">
              <a:buFont typeface="Arial" pitchFamily="34" charset="0"/>
              <a:buChar char="•"/>
            </a:pPr>
            <a:r>
              <a:rPr lang="en-US" dirty="0" err="1"/>
              <a:t>Dor</a:t>
            </a:r>
            <a:r>
              <a:rPr lang="en-US" dirty="0"/>
              <a:t> le </a:t>
            </a:r>
            <a:r>
              <a:rPr lang="en-US" dirty="0" err="1"/>
              <a:t>Dor</a:t>
            </a:r>
            <a:r>
              <a:rPr lang="en-US" dirty="0"/>
              <a:t> – non-commercial fund, Kishinev</a:t>
            </a:r>
          </a:p>
          <a:p>
            <a:pPr marL="285750" lvl="0" indent="-285750">
              <a:buFont typeface="Arial" pitchFamily="34" charset="0"/>
              <a:buChar char="•"/>
            </a:pPr>
            <a:r>
              <a:rPr lang="en-US" dirty="0"/>
              <a:t>Russian Jewish websites</a:t>
            </a:r>
          </a:p>
          <a:p>
            <a:pPr marL="285750" lvl="0" indent="-285750">
              <a:buFont typeface="Arial" pitchFamily="34" charset="0"/>
              <a:buChar char="•"/>
            </a:pPr>
            <a:r>
              <a:rPr lang="en-US" dirty="0"/>
              <a:t>Holocaust on the territory of USSR, Encyclopedia, Moscow, 2011</a:t>
            </a:r>
          </a:p>
          <a:p>
            <a:pPr marL="285750" lvl="0" indent="-285750">
              <a:buFont typeface="Arial" pitchFamily="34" charset="0"/>
              <a:buChar char="•"/>
            </a:pPr>
            <a:r>
              <a:rPr lang="en-US" dirty="0"/>
              <a:t>“Stalin” lists – people killed in 1930s, 1940s</a:t>
            </a:r>
          </a:p>
          <a:p>
            <a:pPr marL="285750" lvl="0" indent="-285750">
              <a:buFont typeface="Arial" pitchFamily="34" charset="0"/>
              <a:buChar char="•"/>
            </a:pPr>
            <a:r>
              <a:rPr lang="en-US" dirty="0"/>
              <a:t>Movies on Jewish </a:t>
            </a:r>
            <a:r>
              <a:rPr lang="en-US" dirty="0" smtClean="0"/>
              <a:t>Kishinev</a:t>
            </a:r>
          </a:p>
          <a:p>
            <a:pPr marL="285750" lvl="0" indent="-285750">
              <a:buFont typeface="Arial" pitchFamily="34" charset="0"/>
              <a:buChar char="•"/>
            </a:pPr>
            <a:endParaRPr lang="en-US" dirty="0"/>
          </a:p>
          <a:p>
            <a:pPr marL="285750" indent="-285750">
              <a:buFont typeface="Arial" pitchFamily="34" charset="0"/>
              <a:buChar char="•"/>
            </a:pPr>
            <a:r>
              <a:rPr lang="en-US" dirty="0"/>
              <a:t>See great collections of Jewish Kishinev photos at </a:t>
            </a:r>
            <a:r>
              <a:rPr lang="en-US" dirty="0">
                <a:hlinkClick r:id="rId3"/>
              </a:rPr>
              <a:t>http://picasaweb.google.com/106995678358404531836</a:t>
            </a:r>
            <a:r>
              <a:rPr lang="en-US" dirty="0"/>
              <a:t> Aaron </a:t>
            </a:r>
            <a:r>
              <a:rPr lang="en-US" dirty="0" err="1"/>
              <a:t>Shneer</a:t>
            </a:r>
            <a:r>
              <a:rPr lang="en-US" dirty="0"/>
              <a:t> Gallery</a:t>
            </a:r>
          </a:p>
          <a:p>
            <a:pPr marL="285750" lvl="0" indent="-285750">
              <a:buFont typeface="Arial" pitchFamily="34" charset="0"/>
              <a:buChar char="•"/>
            </a:pPr>
            <a:endParaRPr lang="en-US" dirty="0"/>
          </a:p>
        </p:txBody>
      </p:sp>
    </p:spTree>
    <p:extLst>
      <p:ext uri="{BB962C8B-B14F-4D97-AF65-F5344CB8AC3E}">
        <p14:creationId xmlns:p14="http://schemas.microsoft.com/office/powerpoint/2010/main" val="322372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t>Jewish life in Kishinev in 2013</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24</a:t>
            </a:fld>
            <a:endParaRPr lang="en-US" dirty="0"/>
          </a:p>
        </p:txBody>
      </p:sp>
      <p:pic>
        <p:nvPicPr>
          <p:cNvPr id="1025"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 descr="http://data.jewishgen.org/images/jgspa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4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990600"/>
            <a:ext cx="8229600" cy="5447645"/>
          </a:xfrm>
          <a:prstGeom prst="rect">
            <a:avLst/>
          </a:prstGeom>
          <a:noFill/>
        </p:spPr>
        <p:txBody>
          <a:bodyPr wrap="square" rtlCol="0">
            <a:spAutoFit/>
          </a:bodyPr>
          <a:lstStyle/>
          <a:p>
            <a:pPr marL="285750" indent="-285750">
              <a:buFont typeface="Arial" pitchFamily="34" charset="0"/>
              <a:buChar char="•"/>
            </a:pPr>
            <a:r>
              <a:rPr lang="en-US" dirty="0"/>
              <a:t>15 thousand Jews live today, from presentation of Natalia Alhazov, Chicago, 2008</a:t>
            </a:r>
          </a:p>
          <a:p>
            <a:r>
              <a:rPr lang="en-US" sz="1200" dirty="0" smtClean="0"/>
              <a:t>(from Natalia </a:t>
            </a:r>
            <a:r>
              <a:rPr lang="en-US" sz="1200" dirty="0"/>
              <a:t>Alhazov.  </a:t>
            </a:r>
            <a:r>
              <a:rPr lang="en-US" sz="1200" b="1" dirty="0"/>
              <a:t>Where Kishinev Pogrom of 1903 Was: Past and Present of Jewish Moldova.  </a:t>
            </a:r>
            <a:r>
              <a:rPr lang="en-US" sz="1200" dirty="0"/>
              <a:t>Presented at the International Jewish Genealogical conference in Chicago in </a:t>
            </a:r>
            <a:r>
              <a:rPr lang="en-US" sz="1200" dirty="0" smtClean="0"/>
              <a:t>2008)</a:t>
            </a:r>
            <a:endParaRPr lang="en-US" sz="1200" dirty="0"/>
          </a:p>
          <a:p>
            <a:pPr marL="285750" lvl="0" indent="-285750">
              <a:buFont typeface="Arial" pitchFamily="34" charset="0"/>
              <a:buChar char="•"/>
            </a:pPr>
            <a:r>
              <a:rPr lang="en-US" dirty="0"/>
              <a:t> Cemetery records in the book: “House of Eternity”, Kishinev, “</a:t>
            </a:r>
            <a:r>
              <a:rPr lang="en-US" dirty="0" err="1"/>
              <a:t>Dor</a:t>
            </a:r>
            <a:r>
              <a:rPr lang="en-US" dirty="0"/>
              <a:t> le </a:t>
            </a:r>
            <a:r>
              <a:rPr lang="en-US" dirty="0" err="1"/>
              <a:t>Dor</a:t>
            </a:r>
            <a:r>
              <a:rPr lang="en-US" dirty="0"/>
              <a:t>”, 2004, in </a:t>
            </a:r>
            <a:r>
              <a:rPr lang="en-US" dirty="0" smtClean="0"/>
              <a:t>Russian, published by charity foundation “</a:t>
            </a:r>
            <a:r>
              <a:rPr lang="en-US" dirty="0" err="1" smtClean="0"/>
              <a:t>Dor</a:t>
            </a:r>
            <a:r>
              <a:rPr lang="en-US" dirty="0" smtClean="0"/>
              <a:t> le </a:t>
            </a:r>
            <a:r>
              <a:rPr lang="en-US" dirty="0" err="1" smtClean="0"/>
              <a:t>Dor</a:t>
            </a:r>
            <a:r>
              <a:rPr lang="en-US" dirty="0" smtClean="0"/>
              <a:t>” </a:t>
            </a:r>
            <a:r>
              <a:rPr lang="en-US" dirty="0">
                <a:hlinkClick r:id="rId3"/>
              </a:rPr>
              <a:t>www.dorledor.info</a:t>
            </a:r>
            <a:r>
              <a:rPr lang="en-US" dirty="0"/>
              <a:t>  There is a second book published (in Russian) with Names of the buried at the cemetery (not full yet</a:t>
            </a:r>
            <a:r>
              <a:rPr lang="en-US" dirty="0" smtClean="0"/>
              <a:t>).</a:t>
            </a:r>
          </a:p>
          <a:p>
            <a:pPr marL="285750" lvl="0" indent="-285750">
              <a:buFont typeface="Arial" pitchFamily="34" charset="0"/>
              <a:buChar char="•"/>
            </a:pPr>
            <a:endParaRPr lang="en-US" dirty="0"/>
          </a:p>
          <a:p>
            <a:r>
              <a:rPr lang="en-US" b="1" dirty="0"/>
              <a:t>Jewish cemetery</a:t>
            </a:r>
            <a:r>
              <a:rPr lang="en-US" dirty="0"/>
              <a:t>, containing 40.000 burials on the territory of 11 hectares.  The cemetery is one of the oldest in Kishinev; the older gravestones have </a:t>
            </a:r>
            <a:r>
              <a:rPr lang="en-US" dirty="0" err="1"/>
              <a:t>stela</a:t>
            </a:r>
            <a:r>
              <a:rPr lang="en-US" dirty="0"/>
              <a:t> or sarcophagus shape, some combining both. The inscriptions are in Hebrew, Yiddish, Russian and Romanian; among graphical signs predominant are menorah, shofar, palm branch, lion or bird and pitcher. The size of the graveyard was drastically reduced in 1959 when on the decision of the City Council its oldest part was turned into a park. Besides the majority who died their natural death  - doctors, lawyers, merchants, manufacturers, craftsmen and common people, here are entombed the victims of 1903 and 1905 pogroms, those killed by bombings during World War II, 400 Jews executed by shooting during the occupation and Jews who died in Kishinev ghetto. </a:t>
            </a:r>
          </a:p>
          <a:p>
            <a:endParaRPr lang="en-US" dirty="0"/>
          </a:p>
          <a:p>
            <a:r>
              <a:rPr lang="en-US" dirty="0"/>
              <a:t> </a:t>
            </a:r>
          </a:p>
        </p:txBody>
      </p:sp>
    </p:spTree>
    <p:extLst>
      <p:ext uri="{BB962C8B-B14F-4D97-AF65-F5344CB8AC3E}">
        <p14:creationId xmlns:p14="http://schemas.microsoft.com/office/powerpoint/2010/main" val="419588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100" b="1" dirty="0"/>
              <a:t>Jewish life in Kishinev in 2013</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25</a:t>
            </a:fld>
            <a:endParaRPr lang="en-US" dirty="0"/>
          </a:p>
        </p:txBody>
      </p:sp>
      <p:pic>
        <p:nvPicPr>
          <p:cNvPr id="6" name="Picture 5" descr="C:\JewishGen\Bessarabia\Towns\Kishinev\kish_cem_4.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8726"/>
            <a:ext cx="3429000" cy="2965674"/>
          </a:xfrm>
          <a:prstGeom prst="rect">
            <a:avLst/>
          </a:prstGeom>
          <a:noFill/>
          <a:ln>
            <a:noFill/>
          </a:ln>
        </p:spPr>
      </p:pic>
      <p:pic>
        <p:nvPicPr>
          <p:cNvPr id="7" name="Picture 6" descr="C:\JewishGen\Bessarabia\Towns\Kishinev\kish_cem_0.jpg"/>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8726"/>
            <a:ext cx="3657600" cy="2965674"/>
          </a:xfrm>
          <a:prstGeom prst="rect">
            <a:avLst/>
          </a:prstGeom>
          <a:noFill/>
          <a:ln>
            <a:noFill/>
          </a:ln>
        </p:spPr>
      </p:pic>
    </p:spTree>
    <p:extLst>
      <p:ext uri="{BB962C8B-B14F-4D97-AF65-F5344CB8AC3E}">
        <p14:creationId xmlns:p14="http://schemas.microsoft.com/office/powerpoint/2010/main" val="119630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Jewish life in Kishinev in 2013</a:t>
            </a:r>
            <a:endParaRPr lang="en-US" sz="2800" dirty="0"/>
          </a:p>
        </p:txBody>
      </p:sp>
      <p:sp>
        <p:nvSpPr>
          <p:cNvPr id="3" name="Content Placeholder 2"/>
          <p:cNvSpPr>
            <a:spLocks noGrp="1"/>
          </p:cNvSpPr>
          <p:nvPr>
            <p:ph idx="1"/>
          </p:nvPr>
        </p:nvSpPr>
        <p:spPr/>
        <p:txBody>
          <a:bodyPr>
            <a:normAutofit fontScale="70000" lnSpcReduction="20000"/>
          </a:bodyPr>
          <a:lstStyle/>
          <a:p>
            <a:pPr lvl="0"/>
            <a:r>
              <a:rPr lang="en-US" b="1" dirty="0"/>
              <a:t>Museum of History of Moldovan Jews</a:t>
            </a:r>
            <a:r>
              <a:rPr lang="en-US" dirty="0"/>
              <a:t> with its collection started in 1991. It is located in the</a:t>
            </a:r>
            <a:r>
              <a:rPr lang="en-US" i="1" dirty="0"/>
              <a:t> mikva</a:t>
            </a:r>
            <a:r>
              <a:rPr lang="en-US" dirty="0"/>
              <a:t> part of the Jewish Campus and includes authentic materials, exhibits and documents reflecting Jewish life in Moldova with special emphasis on the pogrom of 1903 and the Holocaust of 1941-44.</a:t>
            </a:r>
          </a:p>
          <a:p>
            <a:endParaRPr lang="en-US" dirty="0"/>
          </a:p>
          <a:p>
            <a:pPr lvl="0"/>
            <a:r>
              <a:rPr lang="en-US" b="1" dirty="0"/>
              <a:t>I. Manger Jewish Library</a:t>
            </a:r>
            <a:endParaRPr lang="en-US" dirty="0"/>
          </a:p>
          <a:p>
            <a:endParaRPr lang="en-US" dirty="0"/>
          </a:p>
          <a:p>
            <a:r>
              <a:rPr lang="en-US" dirty="0"/>
              <a:t>There is now a Rabbi Tsirelson Street where the ruins – the remains of Yeshiva and Almhouse connected with the names of S. Perelmuter and his son-in-law M. Kligman who financed the construction and maintenance of the buildings.</a:t>
            </a:r>
          </a:p>
          <a:p>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26</a:t>
            </a:fld>
            <a:endParaRPr lang="en-US" dirty="0"/>
          </a:p>
        </p:txBody>
      </p:sp>
    </p:spTree>
    <p:extLst>
      <p:ext uri="{BB962C8B-B14F-4D97-AF65-F5344CB8AC3E}">
        <p14:creationId xmlns:p14="http://schemas.microsoft.com/office/powerpoint/2010/main" val="947354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Internet resources on Kishinev, Bessarabia</a:t>
            </a:r>
            <a:endParaRPr lang="en-US" sz="3200" dirty="0"/>
          </a:p>
        </p:txBody>
      </p:sp>
      <p:sp>
        <p:nvSpPr>
          <p:cNvPr id="3" name="Content Placeholder 2"/>
          <p:cNvSpPr>
            <a:spLocks noGrp="1"/>
          </p:cNvSpPr>
          <p:nvPr>
            <p:ph idx="1"/>
          </p:nvPr>
        </p:nvSpPr>
        <p:spPr>
          <a:xfrm>
            <a:off x="457200" y="1066800"/>
            <a:ext cx="8382000" cy="5059363"/>
          </a:xfrm>
        </p:spPr>
        <p:txBody>
          <a:bodyPr/>
          <a:lstStyle/>
          <a:p>
            <a:r>
              <a:rPr lang="en-US" sz="1800" dirty="0" smtClean="0"/>
              <a:t>Bessarabia SIG website: </a:t>
            </a:r>
            <a:r>
              <a:rPr lang="en-US" sz="1800" u="sng" dirty="0" smtClean="0">
                <a:hlinkClick r:id="rId2"/>
              </a:rPr>
              <a:t>www.jewishgen.org/bessarabia</a:t>
            </a:r>
            <a:endParaRPr lang="en-US" sz="1800" dirty="0" smtClean="0"/>
          </a:p>
          <a:p>
            <a:r>
              <a:rPr lang="en-US" sz="1800" dirty="0" smtClean="0"/>
              <a:t>Bessarabia Annual Books: </a:t>
            </a:r>
            <a:r>
              <a:rPr lang="en-US" sz="1400" dirty="0" smtClean="0">
                <a:hlinkClick r:id="rId3"/>
              </a:rPr>
              <a:t>http</a:t>
            </a:r>
            <a:r>
              <a:rPr lang="en-US" sz="1400" dirty="0">
                <a:hlinkClick r:id="rId3"/>
              </a:rPr>
              <a:t>://</a:t>
            </a:r>
            <a:r>
              <a:rPr lang="en-US" sz="1400" dirty="0" smtClean="0">
                <a:hlinkClick r:id="rId3"/>
              </a:rPr>
              <a:t>www.jewishgen.org/Bessarabia/files/projects/30AnnualBooks/BessarabiaCalendarAsOfMay2013.htm</a:t>
            </a:r>
            <a:endParaRPr lang="en-US" sz="1400" dirty="0" smtClean="0"/>
          </a:p>
          <a:p>
            <a:r>
              <a:rPr lang="en-US" sz="1800" dirty="0"/>
              <a:t>Aaron Shneer </a:t>
            </a:r>
            <a:r>
              <a:rPr lang="en-US" sz="1800" dirty="0" smtClean="0"/>
              <a:t>Gallery: </a:t>
            </a:r>
            <a:r>
              <a:rPr lang="en-US" sz="1400" dirty="0">
                <a:hlinkClick r:id="rId4"/>
              </a:rPr>
              <a:t>http://picasaweb.google.com/106995678358404531836</a:t>
            </a:r>
            <a:r>
              <a:rPr lang="en-US" sz="1400" dirty="0"/>
              <a:t> </a:t>
            </a:r>
            <a:endParaRPr lang="en-US" sz="1400" dirty="0" smtClean="0"/>
          </a:p>
          <a:p>
            <a:endParaRPr lang="en-US" sz="1400" dirty="0">
              <a:hlinkClick r:id="rId5"/>
            </a:endParaRPr>
          </a:p>
          <a:p>
            <a:r>
              <a:rPr lang="en-US" sz="1400" dirty="0"/>
              <a:t>Jewish News portal </a:t>
            </a:r>
            <a:r>
              <a:rPr lang="en-US" sz="1400" dirty="0" smtClean="0"/>
              <a:t>: </a:t>
            </a:r>
            <a:r>
              <a:rPr lang="en-US" sz="1400" dirty="0" smtClean="0">
                <a:hlinkClick r:id="rId5"/>
              </a:rPr>
              <a:t>www.dorledor.info</a:t>
            </a:r>
            <a:r>
              <a:rPr lang="en-US" sz="1400" dirty="0" smtClean="0"/>
              <a:t>  (Russian)</a:t>
            </a:r>
            <a:endParaRPr lang="en-US" sz="1400" dirty="0"/>
          </a:p>
          <a:p>
            <a:r>
              <a:rPr lang="en-US" sz="1600" dirty="0" smtClean="0"/>
              <a:t>Graduates from Kishinev pro-gymnazium: </a:t>
            </a:r>
            <a:r>
              <a:rPr lang="en-US" sz="1600" dirty="0" smtClean="0">
                <a:hlinkClick r:id="rId6"/>
              </a:rPr>
              <a:t>http</a:t>
            </a:r>
            <a:r>
              <a:rPr lang="en-US" sz="1600" dirty="0">
                <a:hlinkClick r:id="rId6"/>
              </a:rPr>
              <a:t>://www.petergen.com/history/kisgim.shtml</a:t>
            </a:r>
            <a:endParaRPr lang="en-US" sz="1600" dirty="0"/>
          </a:p>
          <a:p>
            <a:r>
              <a:rPr lang="en-US" sz="1800" dirty="0" smtClean="0"/>
              <a:t>Rabbi </a:t>
            </a:r>
            <a:r>
              <a:rPr lang="en-US" sz="1800" dirty="0"/>
              <a:t>Yehuda-Leyb </a:t>
            </a:r>
            <a:r>
              <a:rPr lang="en-US" sz="1800" dirty="0" smtClean="0"/>
              <a:t>Tsirelson:  </a:t>
            </a:r>
            <a:r>
              <a:rPr lang="en-US" sz="1800" dirty="0" smtClean="0">
                <a:hlinkClick r:id="rId7"/>
              </a:rPr>
              <a:t>http://www.answers.com/topic/yehuda-leib-tsirelson</a:t>
            </a:r>
            <a:endParaRPr lang="en-US" sz="1800" dirty="0" smtClean="0"/>
          </a:p>
          <a:p>
            <a:r>
              <a:rPr lang="en-US" sz="1800" dirty="0" smtClean="0"/>
              <a:t>My town Kishinev: </a:t>
            </a:r>
            <a:r>
              <a:rPr lang="en-US" sz="1800" dirty="0">
                <a:hlinkClick r:id="rId8"/>
              </a:rPr>
              <a:t>http://oldchisinau.com</a:t>
            </a:r>
            <a:r>
              <a:rPr lang="en-US" sz="1800" dirty="0" smtClean="0">
                <a:hlinkClick r:id="rId8"/>
              </a:rPr>
              <a:t>/</a:t>
            </a:r>
            <a:r>
              <a:rPr lang="en-US" sz="1800" dirty="0" smtClean="0"/>
              <a:t>  (Russian)</a:t>
            </a:r>
          </a:p>
          <a:p>
            <a:r>
              <a:rPr lang="en-US" sz="1800" dirty="0" smtClean="0"/>
              <a:t>Centrul Istoric al Chisinaului: </a:t>
            </a:r>
            <a:r>
              <a:rPr lang="en-US" sz="1800" dirty="0">
                <a:hlinkClick r:id="rId9"/>
              </a:rPr>
              <a:t>http://www.monument.sit.md</a:t>
            </a:r>
            <a:r>
              <a:rPr lang="en-US" sz="1800" dirty="0" smtClean="0">
                <a:hlinkClick r:id="rId9"/>
              </a:rPr>
              <a:t>/</a:t>
            </a:r>
            <a:r>
              <a:rPr lang="en-US" sz="1800" dirty="0" smtClean="0"/>
              <a:t>  (</a:t>
            </a:r>
            <a:r>
              <a:rPr lang="en-US" sz="1800" dirty="0"/>
              <a:t>R</a:t>
            </a:r>
            <a:r>
              <a:rPr lang="en-US" sz="1800" dirty="0" smtClean="0"/>
              <a:t>omanian)</a:t>
            </a:r>
          </a:p>
          <a:p>
            <a:r>
              <a:rPr lang="en-US" sz="1800" dirty="0"/>
              <a:t>Jewish Memory:  </a:t>
            </a:r>
            <a:r>
              <a:rPr lang="en-US" sz="1800" dirty="0">
                <a:hlinkClick r:id="rId10"/>
              </a:rPr>
              <a:t>http://www.jewishmemory.md/eng</a:t>
            </a:r>
            <a:r>
              <a:rPr lang="en-US" sz="1800" dirty="0" smtClean="0">
                <a:hlinkClick r:id="rId10"/>
              </a:rPr>
              <a:t>/</a:t>
            </a:r>
            <a:r>
              <a:rPr lang="en-US" sz="1800" dirty="0" smtClean="0"/>
              <a:t> (English, Russian)</a:t>
            </a:r>
          </a:p>
          <a:p>
            <a:r>
              <a:rPr lang="en-US" sz="1800" dirty="0" smtClean="0"/>
              <a:t>All </a:t>
            </a:r>
            <a:r>
              <a:rPr lang="en-US" sz="1800" dirty="0"/>
              <a:t>about Bessarabia: </a:t>
            </a:r>
            <a:r>
              <a:rPr lang="en-US" sz="1800" dirty="0">
                <a:hlinkClick r:id="rId11"/>
              </a:rPr>
              <a:t>http://</a:t>
            </a:r>
            <a:r>
              <a:rPr lang="en-US" sz="1800" dirty="0" smtClean="0">
                <a:hlinkClick r:id="rId11"/>
              </a:rPr>
              <a:t>www.bessarabia.ru/</a:t>
            </a:r>
            <a:r>
              <a:rPr lang="en-US" sz="1800" dirty="0" smtClean="0"/>
              <a:t>  (English, Russian)</a:t>
            </a:r>
          </a:p>
          <a:p>
            <a:r>
              <a:rPr lang="en-US" sz="1800" dirty="0"/>
              <a:t>Jewish Encyclopedia: </a:t>
            </a:r>
            <a:r>
              <a:rPr lang="en-US" sz="1800" dirty="0">
                <a:hlinkClick r:id="rId12"/>
              </a:rPr>
              <a:t>http://</a:t>
            </a:r>
            <a:r>
              <a:rPr lang="en-US" sz="1800" dirty="0" smtClean="0">
                <a:hlinkClick r:id="rId12"/>
              </a:rPr>
              <a:t>www.jewishencyclopedia.com/articles/3185-bessarabia</a:t>
            </a:r>
            <a:endParaRPr lang="en-US" sz="1800" dirty="0" smtClean="0"/>
          </a:p>
          <a:p>
            <a:r>
              <a:rPr lang="en-US" sz="1800" dirty="0" smtClean="0"/>
              <a:t>Historical Maps </a:t>
            </a:r>
            <a:r>
              <a:rPr lang="en-US" sz="1800" dirty="0"/>
              <a:t>of Moldova: </a:t>
            </a:r>
            <a:r>
              <a:rPr lang="en-US" sz="1800" dirty="0">
                <a:hlinkClick r:id="rId13"/>
              </a:rPr>
              <a:t>http://</a:t>
            </a:r>
            <a:r>
              <a:rPr lang="en-US" sz="1800" dirty="0" smtClean="0">
                <a:hlinkClick r:id="rId13"/>
              </a:rPr>
              <a:t>commons.wikimedia.org/wiki/Category:Maps_of_the_history_of_Moldova</a:t>
            </a:r>
            <a:endParaRPr lang="en-US" sz="1800" dirty="0" smtClean="0"/>
          </a:p>
          <a:p>
            <a:endParaRPr lang="en-US" sz="1800" dirty="0" smtClean="0"/>
          </a:p>
        </p:txBody>
      </p:sp>
      <p:sp>
        <p:nvSpPr>
          <p:cNvPr id="4" name="Slide Number Placeholder 3"/>
          <p:cNvSpPr>
            <a:spLocks noGrp="1"/>
          </p:cNvSpPr>
          <p:nvPr>
            <p:ph type="sldNum" sz="quarter" idx="12"/>
          </p:nvPr>
        </p:nvSpPr>
        <p:spPr/>
        <p:txBody>
          <a:bodyPr/>
          <a:lstStyle/>
          <a:p>
            <a:fld id="{E22CBC9E-19BE-4D2C-981C-A160452BB944}" type="slidenum">
              <a:rPr lang="en-US" smtClean="0"/>
              <a:pPr/>
              <a:t>27</a:t>
            </a:fld>
            <a:endParaRPr lang="en-US" dirty="0"/>
          </a:p>
        </p:txBody>
      </p:sp>
    </p:spTree>
    <p:extLst>
      <p:ext uri="{BB962C8B-B14F-4D97-AF65-F5344CB8AC3E}">
        <p14:creationId xmlns:p14="http://schemas.microsoft.com/office/powerpoint/2010/main" val="273157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Internet resources on Kishinev</a:t>
            </a:r>
            <a:endParaRPr lang="en-US" sz="3200" dirty="0"/>
          </a:p>
        </p:txBody>
      </p:sp>
      <p:sp>
        <p:nvSpPr>
          <p:cNvPr id="3" name="Content Placeholder 2"/>
          <p:cNvSpPr>
            <a:spLocks noGrp="1"/>
          </p:cNvSpPr>
          <p:nvPr>
            <p:ph idx="1"/>
          </p:nvPr>
        </p:nvSpPr>
        <p:spPr>
          <a:xfrm>
            <a:off x="457200" y="1066800"/>
            <a:ext cx="8382000" cy="5059363"/>
          </a:xfrm>
        </p:spPr>
        <p:txBody>
          <a:bodyPr/>
          <a:lstStyle/>
          <a:p>
            <a:r>
              <a:rPr lang="en-US" sz="1800" dirty="0" smtClean="0"/>
              <a:t>Jewish theologians </a:t>
            </a:r>
            <a:r>
              <a:rPr lang="en-US" sz="1800" dirty="0"/>
              <a:t>of Moldova: </a:t>
            </a:r>
            <a:r>
              <a:rPr lang="en-US" sz="1800" dirty="0">
                <a:hlinkClick r:id="rId2"/>
              </a:rPr>
              <a:t>http://</a:t>
            </a:r>
            <a:r>
              <a:rPr lang="en-US" sz="1800" dirty="0" smtClean="0">
                <a:hlinkClick r:id="rId2"/>
              </a:rPr>
              <a:t>www.lechaim.ru/ARHIV/162/VZR/k05.htm</a:t>
            </a:r>
            <a:r>
              <a:rPr lang="en-US" sz="1800" dirty="0" smtClean="0"/>
              <a:t> (Russian)</a:t>
            </a:r>
          </a:p>
          <a:p>
            <a:r>
              <a:rPr lang="en-US" sz="1800" dirty="0" smtClean="0"/>
              <a:t>Jewish Cemeteries of Kishinev </a:t>
            </a:r>
            <a:r>
              <a:rPr lang="en-US" sz="1800" dirty="0"/>
              <a:t>and Orgeev: </a:t>
            </a:r>
            <a:r>
              <a:rPr lang="en-US" sz="1800" dirty="0">
                <a:hlinkClick r:id="rId3"/>
              </a:rPr>
              <a:t>http://www.pavetex.md</a:t>
            </a:r>
            <a:r>
              <a:rPr lang="en-US" sz="1800" dirty="0" smtClean="0">
                <a:hlinkClick r:id="rId3"/>
              </a:rPr>
              <a:t>/</a:t>
            </a:r>
            <a:r>
              <a:rPr lang="en-US" sz="1800" dirty="0" smtClean="0"/>
              <a:t> </a:t>
            </a:r>
          </a:p>
          <a:p>
            <a:r>
              <a:rPr lang="en-US" sz="1800" dirty="0" smtClean="0"/>
              <a:t>Bessarabian</a:t>
            </a:r>
            <a:r>
              <a:rPr lang="en-US" sz="1800" dirty="0"/>
              <a:t> Jews: </a:t>
            </a:r>
            <a:r>
              <a:rPr lang="en-US" sz="1800" dirty="0">
                <a:hlinkClick r:id="rId4"/>
              </a:rPr>
              <a:t>http://</a:t>
            </a:r>
            <a:r>
              <a:rPr lang="en-US" sz="1800" dirty="0" smtClean="0">
                <a:hlinkClick r:id="rId4"/>
              </a:rPr>
              <a:t>en.wikipedia.org/wiki/Category:Bessarabian_Jews</a:t>
            </a:r>
            <a:r>
              <a:rPr lang="en-US" sz="1800" dirty="0" smtClean="0"/>
              <a:t> </a:t>
            </a:r>
          </a:p>
          <a:p>
            <a:r>
              <a:rPr lang="en-US" sz="1800" dirty="0"/>
              <a:t>The Bessarabian </a:t>
            </a:r>
            <a:r>
              <a:rPr lang="en-US" sz="1800" dirty="0" smtClean="0"/>
              <a:t>Problem, by </a:t>
            </a:r>
            <a:r>
              <a:rPr lang="en-US" sz="1800" dirty="0"/>
              <a:t>CHARLES UPSON CLARK: </a:t>
            </a:r>
            <a:r>
              <a:rPr lang="en-US" sz="1800" dirty="0">
                <a:hlinkClick r:id="rId5"/>
              </a:rPr>
              <a:t>http://</a:t>
            </a:r>
            <a:r>
              <a:rPr lang="en-US" sz="1800" dirty="0" smtClean="0">
                <a:hlinkClick r:id="rId5"/>
              </a:rPr>
              <a:t>www.tkinter.smig.net/romania/FriendsOfRoumania/Ch09/index.htm</a:t>
            </a:r>
            <a:endParaRPr lang="en-US" sz="1800" dirty="0" smtClean="0"/>
          </a:p>
          <a:p>
            <a:r>
              <a:rPr lang="en-US" sz="1800" dirty="0" smtClean="0"/>
              <a:t>Bessarabia by </a:t>
            </a:r>
            <a:r>
              <a:rPr lang="en-US" sz="1800" dirty="0"/>
              <a:t>CHARLES UPSON </a:t>
            </a:r>
            <a:r>
              <a:rPr lang="en-US" sz="1800" dirty="0" smtClean="0"/>
              <a:t>CLARK: </a:t>
            </a:r>
          </a:p>
          <a:p>
            <a:pPr marL="0" indent="0">
              <a:buNone/>
            </a:pPr>
            <a:r>
              <a:rPr lang="en-US" sz="1800" dirty="0" smtClean="0">
                <a:hlinkClick r:id="rId6"/>
              </a:rPr>
              <a:t>http</a:t>
            </a:r>
            <a:r>
              <a:rPr lang="en-US" sz="1800" dirty="0">
                <a:hlinkClick r:id="rId6"/>
              </a:rPr>
              <a:t>://</a:t>
            </a:r>
            <a:r>
              <a:rPr lang="en-US" sz="1800" dirty="0" smtClean="0">
                <a:hlinkClick r:id="rId6"/>
              </a:rPr>
              <a:t>depts.washington.edu/cartah/text_archive/clark/mobile.html</a:t>
            </a:r>
            <a:r>
              <a:rPr lang="en-US" sz="1800" dirty="0" smtClean="0"/>
              <a:t> </a:t>
            </a:r>
          </a:p>
          <a:p>
            <a:r>
              <a:rPr lang="en-US" sz="1800" dirty="0" smtClean="0"/>
              <a:t>Preserving Jewish memory Centropa:  </a:t>
            </a:r>
            <a:r>
              <a:rPr lang="en-US" sz="1800" dirty="0">
                <a:hlinkClick r:id="rId7"/>
              </a:rPr>
              <a:t>http://www.centropa.org</a:t>
            </a:r>
            <a:r>
              <a:rPr lang="en-US" sz="1800" dirty="0" smtClean="0">
                <a:hlinkClick r:id="rId7"/>
              </a:rPr>
              <a:t>/</a:t>
            </a:r>
            <a:r>
              <a:rPr lang="en-US" sz="1800" dirty="0" smtClean="0"/>
              <a:t> </a:t>
            </a:r>
          </a:p>
          <a:p>
            <a:r>
              <a:rPr lang="en-US" sz="1200" dirty="0" smtClean="0"/>
              <a:t>Jewish </a:t>
            </a:r>
            <a:r>
              <a:rPr lang="en-US" sz="1200" dirty="0"/>
              <a:t>Genealogical portal: </a:t>
            </a:r>
            <a:r>
              <a:rPr lang="en-US" sz="1200" dirty="0">
                <a:hlinkClick r:id="rId8"/>
              </a:rPr>
              <a:t>http://</a:t>
            </a:r>
            <a:r>
              <a:rPr lang="en-US" sz="1200" dirty="0" smtClean="0">
                <a:hlinkClick r:id="rId8"/>
              </a:rPr>
              <a:t>forum.j-roots.info/index.php?sid=4f479bc2a4d784c2e65bbe30e695a8d8</a:t>
            </a:r>
            <a:r>
              <a:rPr lang="en-US" sz="1200" dirty="0" smtClean="0"/>
              <a:t>   (Russian)</a:t>
            </a:r>
          </a:p>
          <a:p>
            <a:r>
              <a:rPr lang="en-US" sz="1600" dirty="0" smtClean="0"/>
              <a:t>Bessarabian</a:t>
            </a:r>
            <a:r>
              <a:rPr lang="en-US" sz="1600" dirty="0"/>
              <a:t> Maps: </a:t>
            </a:r>
            <a:r>
              <a:rPr lang="en-US" sz="1600" dirty="0">
                <a:hlinkClick r:id="rId9"/>
              </a:rPr>
              <a:t>http://</a:t>
            </a:r>
            <a:r>
              <a:rPr lang="en-US" sz="1600" dirty="0" smtClean="0">
                <a:hlinkClick r:id="rId9"/>
              </a:rPr>
              <a:t>www.wwii-photos-maps.com/bessarabianmaps/index.html</a:t>
            </a:r>
            <a:endParaRPr lang="en-US" sz="1600" dirty="0" smtClean="0"/>
          </a:p>
          <a:p>
            <a:r>
              <a:rPr lang="en-US" sz="1800" dirty="0" smtClean="0"/>
              <a:t>Forum – My </a:t>
            </a:r>
            <a:r>
              <a:rPr lang="en-US" sz="1800" dirty="0"/>
              <a:t>town Kishinev </a:t>
            </a:r>
            <a:r>
              <a:rPr lang="en-US" sz="1800" dirty="0">
                <a:hlinkClick r:id="rId10"/>
              </a:rPr>
              <a:t>http://</a:t>
            </a:r>
            <a:r>
              <a:rPr lang="en-US" sz="1800" dirty="0" smtClean="0">
                <a:hlinkClick r:id="rId10"/>
              </a:rPr>
              <a:t>oldchisinau.com/forum/index.php</a:t>
            </a:r>
            <a:r>
              <a:rPr lang="en-US" sz="1800" dirty="0" smtClean="0"/>
              <a:t> (Russian)</a:t>
            </a:r>
          </a:p>
          <a:p>
            <a:r>
              <a:rPr lang="en-US" sz="1800" dirty="0"/>
              <a:t>Memorial: </a:t>
            </a:r>
            <a:r>
              <a:rPr lang="en-US" sz="1800" dirty="0">
                <a:hlinkClick r:id="rId11"/>
              </a:rPr>
              <a:t>http://</a:t>
            </a:r>
            <a:r>
              <a:rPr lang="en-US" sz="1800" dirty="0" smtClean="0">
                <a:hlinkClick r:id="rId11"/>
              </a:rPr>
              <a:t>www.obd-memorial.ru/html/index.html</a:t>
            </a:r>
            <a:r>
              <a:rPr lang="en-US" sz="1800" dirty="0" smtClean="0"/>
              <a:t> (Russian)</a:t>
            </a:r>
          </a:p>
          <a:p>
            <a:r>
              <a:rPr lang="en-US" sz="1800" dirty="0"/>
              <a:t>Memory Book: </a:t>
            </a:r>
            <a:r>
              <a:rPr lang="en-US" sz="1800" dirty="0">
                <a:hlinkClick r:id="rId12"/>
              </a:rPr>
              <a:t>http://</a:t>
            </a:r>
            <a:r>
              <a:rPr lang="en-US" sz="1800" dirty="0" smtClean="0">
                <a:hlinkClick r:id="rId12"/>
              </a:rPr>
              <a:t>www.nekropol.com/Holokost.htm</a:t>
            </a:r>
            <a:r>
              <a:rPr lang="en-US" sz="1800" dirty="0" smtClean="0"/>
              <a:t> (Russian)</a:t>
            </a:r>
          </a:p>
          <a:p>
            <a:r>
              <a:rPr lang="en-US" sz="1800" dirty="0"/>
              <a:t>Stalin’s killing lists: </a:t>
            </a:r>
            <a:r>
              <a:rPr lang="en-US" sz="1800" dirty="0">
                <a:hlinkClick r:id="rId13"/>
              </a:rPr>
              <a:t>http://stalin.memo.ru</a:t>
            </a:r>
            <a:r>
              <a:rPr lang="en-US" sz="1800" dirty="0" smtClean="0">
                <a:hlinkClick r:id="rId13"/>
              </a:rPr>
              <a:t>/</a:t>
            </a:r>
            <a:r>
              <a:rPr lang="en-US" sz="1800" dirty="0" smtClean="0"/>
              <a:t> (Russian)</a:t>
            </a:r>
          </a:p>
        </p:txBody>
      </p:sp>
      <p:sp>
        <p:nvSpPr>
          <p:cNvPr id="4" name="Slide Number Placeholder 3"/>
          <p:cNvSpPr>
            <a:spLocks noGrp="1"/>
          </p:cNvSpPr>
          <p:nvPr>
            <p:ph type="sldNum" sz="quarter" idx="12"/>
          </p:nvPr>
        </p:nvSpPr>
        <p:spPr/>
        <p:txBody>
          <a:bodyPr/>
          <a:lstStyle/>
          <a:p>
            <a:fld id="{E22CBC9E-19BE-4D2C-981C-A160452BB944}" type="slidenum">
              <a:rPr lang="en-US" smtClean="0"/>
              <a:pPr/>
              <a:t>28</a:t>
            </a:fld>
            <a:endParaRPr lang="en-US" dirty="0"/>
          </a:p>
        </p:txBody>
      </p:sp>
    </p:spTree>
    <p:extLst>
      <p:ext uri="{BB962C8B-B14F-4D97-AF65-F5344CB8AC3E}">
        <p14:creationId xmlns:p14="http://schemas.microsoft.com/office/powerpoint/2010/main" val="272922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2CBC9E-19BE-4D2C-981C-A160452BB944}" type="slidenum">
              <a:rPr lang="en-US" smtClean="0"/>
              <a:pPr/>
              <a:t>29</a:t>
            </a:fld>
            <a:endParaRPr lang="en-US" dirty="0"/>
          </a:p>
        </p:txBody>
      </p:sp>
      <p:pic>
        <p:nvPicPr>
          <p:cNvPr id="1026" name="Picture 2" descr="C:\JewishGen\2013 International Genealogical conference Boston\Kishinev\DSCN1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3867"/>
            <a:ext cx="4343399" cy="32575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JewishGen\Bessarabia\Towns\Kishinev\From Jay Sage\Shrayb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8278" y="3352800"/>
            <a:ext cx="3360122" cy="2852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JewishGen\Bessarabia\Towns\Kishinev\From Jay Sage\IMG_10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81000"/>
            <a:ext cx="3683000" cy="2762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572000"/>
            <a:ext cx="4343399" cy="2123658"/>
          </a:xfrm>
          <a:prstGeom prst="rect">
            <a:avLst/>
          </a:prstGeom>
          <a:noFill/>
        </p:spPr>
        <p:txBody>
          <a:bodyPr wrap="square" rtlCol="0">
            <a:spAutoFit/>
          </a:bodyPr>
          <a:lstStyle/>
          <a:p>
            <a:r>
              <a:rPr lang="en-US" dirty="0" smtClean="0"/>
              <a:t>Photo by Jay Sage, 2012</a:t>
            </a:r>
          </a:p>
          <a:p>
            <a:endParaRPr lang="en-US" dirty="0"/>
          </a:p>
          <a:p>
            <a:r>
              <a:rPr lang="en-US" sz="1600" dirty="0" smtClean="0"/>
              <a:t>Monument ghetto prisoners</a:t>
            </a:r>
          </a:p>
          <a:p>
            <a:endParaRPr lang="en-US" sz="1600" dirty="0" smtClean="0"/>
          </a:p>
          <a:p>
            <a:r>
              <a:rPr lang="en-US" sz="1600" dirty="0" smtClean="0"/>
              <a:t>Synagogue, </a:t>
            </a:r>
          </a:p>
          <a:p>
            <a:endParaRPr lang="en-US" sz="1600" dirty="0" smtClean="0"/>
          </a:p>
          <a:p>
            <a:r>
              <a:rPr lang="en-US" sz="1600" dirty="0" smtClean="0"/>
              <a:t>Jewish center, tablet in memory of </a:t>
            </a:r>
            <a:r>
              <a:rPr lang="en-US" sz="1600" dirty="0" err="1" smtClean="0"/>
              <a:t>Ikhil</a:t>
            </a:r>
            <a:r>
              <a:rPr lang="en-US" sz="1600" dirty="0" smtClean="0"/>
              <a:t> </a:t>
            </a:r>
            <a:r>
              <a:rPr lang="en-US" sz="1600" dirty="0" err="1" smtClean="0"/>
              <a:t>Shraybman</a:t>
            </a:r>
            <a:r>
              <a:rPr lang="en-US" sz="1600" dirty="0" smtClean="0"/>
              <a:t>, Jewish writer</a:t>
            </a:r>
            <a:endParaRPr lang="en-US" sz="1600" dirty="0"/>
          </a:p>
        </p:txBody>
      </p:sp>
    </p:spTree>
    <p:extLst>
      <p:ext uri="{BB962C8B-B14F-4D97-AF65-F5344CB8AC3E}">
        <p14:creationId xmlns:p14="http://schemas.microsoft.com/office/powerpoint/2010/main" val="120209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400" dirty="0"/>
              <a:t>Kishinev – my native town:  History of Jews and Genealogy</a:t>
            </a:r>
          </a:p>
        </p:txBody>
      </p:sp>
      <p:sp>
        <p:nvSpPr>
          <p:cNvPr id="3" name="Content Placeholder 2"/>
          <p:cNvSpPr>
            <a:spLocks noGrp="1"/>
          </p:cNvSpPr>
          <p:nvPr>
            <p:ph idx="1"/>
          </p:nvPr>
        </p:nvSpPr>
        <p:spPr>
          <a:xfrm>
            <a:off x="457200" y="1066800"/>
            <a:ext cx="8534400" cy="5410200"/>
          </a:xfrm>
        </p:spPr>
        <p:txBody>
          <a:bodyPr>
            <a:normAutofit fontScale="62500" lnSpcReduction="20000"/>
          </a:bodyPr>
          <a:lstStyle/>
          <a:p>
            <a:pPr marL="0" indent="0">
              <a:buNone/>
            </a:pPr>
            <a:r>
              <a:rPr lang="en-US" sz="2700" b="1" dirty="0"/>
              <a:t>Brief history of Jews in Kishinev, Bessarabia, Moldavia</a:t>
            </a:r>
            <a:endParaRPr lang="en-US" sz="2700" dirty="0"/>
          </a:p>
          <a:p>
            <a:pPr lvl="0"/>
            <a:r>
              <a:rPr lang="en-US" sz="2700" dirty="0"/>
              <a:t>History of Jews in Kishinev in Moldavia/Ottoman period, until </a:t>
            </a:r>
            <a:r>
              <a:rPr lang="en-US" sz="2700" dirty="0" smtClean="0"/>
              <a:t>1812</a:t>
            </a:r>
          </a:p>
          <a:p>
            <a:pPr lvl="0"/>
            <a:r>
              <a:rPr lang="en-US" sz="2700" dirty="0" smtClean="0"/>
              <a:t>History </a:t>
            </a:r>
            <a:r>
              <a:rPr lang="en-US" sz="2700" dirty="0"/>
              <a:t>of Jews in Kishinev in Russian Empire period, from </a:t>
            </a:r>
            <a:r>
              <a:rPr lang="en-US" sz="2700" dirty="0" smtClean="0"/>
              <a:t>1812-1918</a:t>
            </a:r>
          </a:p>
          <a:p>
            <a:pPr lvl="0"/>
            <a:r>
              <a:rPr lang="en-US" sz="2700" dirty="0" smtClean="0"/>
              <a:t>History </a:t>
            </a:r>
            <a:r>
              <a:rPr lang="en-US" sz="2700" dirty="0"/>
              <a:t>of Jews in Kishinev in Romanian period from </a:t>
            </a:r>
            <a:r>
              <a:rPr lang="en-US" sz="2700" dirty="0" smtClean="0"/>
              <a:t>1918-1940</a:t>
            </a:r>
          </a:p>
          <a:p>
            <a:pPr lvl="0"/>
            <a:r>
              <a:rPr lang="en-US" sz="2700" dirty="0" smtClean="0"/>
              <a:t>Jews </a:t>
            </a:r>
            <a:r>
              <a:rPr lang="en-US" sz="2700" dirty="0"/>
              <a:t>in Kishinev during the war and after the </a:t>
            </a:r>
            <a:r>
              <a:rPr lang="en-US" sz="2700" dirty="0" smtClean="0"/>
              <a:t>war</a:t>
            </a:r>
          </a:p>
          <a:p>
            <a:pPr lvl="0"/>
            <a:endParaRPr lang="en-US" sz="2700" dirty="0" smtClean="0"/>
          </a:p>
          <a:p>
            <a:pPr marL="0" indent="0">
              <a:buNone/>
            </a:pPr>
            <a:r>
              <a:rPr lang="en-US" sz="2700" b="1" dirty="0"/>
              <a:t>Statistical information on Jews in </a:t>
            </a:r>
            <a:r>
              <a:rPr lang="en-US" sz="2700" b="1" dirty="0" smtClean="0"/>
              <a:t>Kishinev</a:t>
            </a:r>
          </a:p>
          <a:p>
            <a:pPr marL="0" indent="0">
              <a:buNone/>
            </a:pPr>
            <a:endParaRPr lang="en-US" sz="2700" dirty="0"/>
          </a:p>
          <a:p>
            <a:pPr marL="0" indent="0">
              <a:buNone/>
            </a:pPr>
            <a:r>
              <a:rPr lang="en-US" sz="2700" b="1" dirty="0"/>
              <a:t>Archival holdings on Kishinev Jews</a:t>
            </a:r>
            <a:endParaRPr lang="en-US" sz="2700" dirty="0"/>
          </a:p>
          <a:p>
            <a:pPr lvl="0"/>
            <a:r>
              <a:rPr lang="en-US" sz="2700" dirty="0"/>
              <a:t>Records available at the Moldovan State Archive</a:t>
            </a:r>
          </a:p>
          <a:p>
            <a:pPr lvl="0"/>
            <a:r>
              <a:rPr lang="en-US" sz="2700" dirty="0"/>
              <a:t>Materials in St.Petersburg’s archives</a:t>
            </a:r>
          </a:p>
          <a:p>
            <a:pPr lvl="0"/>
            <a:r>
              <a:rPr lang="en-US" sz="2700" dirty="0"/>
              <a:t>Information collected at JewishGen.org</a:t>
            </a:r>
          </a:p>
          <a:p>
            <a:pPr marL="0" indent="0">
              <a:buNone/>
            </a:pPr>
            <a:r>
              <a:rPr lang="en-US" sz="2700" b="1" dirty="0"/>
              <a:t>	</a:t>
            </a:r>
            <a:endParaRPr lang="en-US" sz="2700" dirty="0"/>
          </a:p>
          <a:p>
            <a:pPr marL="0" indent="0">
              <a:buNone/>
            </a:pPr>
            <a:r>
              <a:rPr lang="en-US" sz="2700" b="1" dirty="0"/>
              <a:t>Other information on Kishinev Jews</a:t>
            </a:r>
            <a:endParaRPr lang="en-US" sz="2700" dirty="0"/>
          </a:p>
          <a:p>
            <a:pPr lvl="0"/>
            <a:r>
              <a:rPr lang="en-US" sz="2700" dirty="0"/>
              <a:t>Cemetery records</a:t>
            </a:r>
          </a:p>
          <a:p>
            <a:pPr lvl="0"/>
            <a:r>
              <a:rPr lang="en-US" sz="2700" dirty="0"/>
              <a:t>Education records</a:t>
            </a:r>
          </a:p>
          <a:p>
            <a:pPr lvl="0"/>
            <a:r>
              <a:rPr lang="en-US" sz="2700" dirty="0"/>
              <a:t>Material from Bessarabia Annual Books-Calendars</a:t>
            </a:r>
          </a:p>
          <a:p>
            <a:pPr marL="0" indent="0">
              <a:buNone/>
            </a:pPr>
            <a:r>
              <a:rPr lang="en-US" sz="2700" b="1" dirty="0"/>
              <a:t> </a:t>
            </a:r>
            <a:endParaRPr lang="en-US" sz="2700" dirty="0"/>
          </a:p>
          <a:p>
            <a:pPr marL="0" indent="0">
              <a:buNone/>
            </a:pPr>
            <a:r>
              <a:rPr lang="en-US" sz="2700" b="1" dirty="0" smtClean="0"/>
              <a:t>Jewish </a:t>
            </a:r>
            <a:r>
              <a:rPr lang="en-US" sz="2700" b="1" dirty="0"/>
              <a:t>life in Kishinev </a:t>
            </a:r>
            <a:r>
              <a:rPr lang="en-US" sz="2700" b="1" dirty="0" smtClean="0"/>
              <a:t>today</a:t>
            </a:r>
          </a:p>
          <a:p>
            <a:pPr marL="0" indent="0">
              <a:buNone/>
            </a:pPr>
            <a:r>
              <a:rPr lang="en-US" sz="2700" b="1" dirty="0"/>
              <a:t>Internet resources on Kishinev Jews</a:t>
            </a:r>
            <a:endParaRPr lang="en-US" sz="2700" dirty="0"/>
          </a:p>
          <a:p>
            <a:pPr marL="0" indent="0">
              <a:buNone/>
            </a:pPr>
            <a:endParaRPr lang="en-US" sz="2400" dirty="0"/>
          </a:p>
          <a:p>
            <a:pPr marL="0" lvl="0" indent="0">
              <a:buNone/>
            </a:pPr>
            <a:endParaRPr lang="en-US" sz="2200" dirty="0"/>
          </a:p>
          <a:p>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3</a:t>
            </a:fld>
            <a:endParaRPr lang="en-US" dirty="0"/>
          </a:p>
        </p:txBody>
      </p:sp>
    </p:spTree>
    <p:extLst>
      <p:ext uri="{BB962C8B-B14F-4D97-AF65-F5344CB8AC3E}">
        <p14:creationId xmlns:p14="http://schemas.microsoft.com/office/powerpoint/2010/main" val="634715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Kishinev</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30</a:t>
            </a:fld>
            <a:endParaRPr lang="en-US" dirty="0"/>
          </a:p>
        </p:txBody>
      </p:sp>
    </p:spTree>
    <p:extLst>
      <p:ext uri="{BB962C8B-B14F-4D97-AF65-F5344CB8AC3E}">
        <p14:creationId xmlns:p14="http://schemas.microsoft.com/office/powerpoint/2010/main" val="110072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lvl="0" indent="0">
              <a:buNone/>
            </a:pPr>
            <a:r>
              <a:rPr lang="en-US" sz="2000" b="1" dirty="0">
                <a:solidFill>
                  <a:schemeClr val="accent6">
                    <a:lumMod val="75000"/>
                  </a:schemeClr>
                </a:solidFill>
              </a:rPr>
              <a:t>History of Jews in Kishinev in Russian Empire period, from 1812-1918</a:t>
            </a:r>
          </a:p>
          <a:p>
            <a:pPr marL="0" lvl="0" indent="0">
              <a:buNone/>
            </a:pPr>
            <a:endParaRPr lang="en-US" sz="2800" dirty="0"/>
          </a:p>
          <a:p>
            <a:r>
              <a:rPr lang="en-US" sz="2800" dirty="0"/>
              <a:t>Demetrius </a:t>
            </a:r>
            <a:r>
              <a:rPr lang="en-US" sz="2800" dirty="0" smtClean="0"/>
              <a:t>Kantemir, </a:t>
            </a:r>
            <a:r>
              <a:rPr lang="en-US" sz="2800" i="1" dirty="0"/>
              <a:t>Descriptio </a:t>
            </a:r>
            <a:r>
              <a:rPr lang="en-US" sz="2800" i="1" dirty="0" smtClean="0"/>
              <a:t>Moldaviae, 1714</a:t>
            </a:r>
            <a:r>
              <a:rPr lang="en-US" sz="2800" dirty="0" smtClean="0"/>
              <a:t>  </a:t>
            </a:r>
          </a:p>
          <a:p>
            <a:r>
              <a:rPr lang="en-US" sz="2800" dirty="0" smtClean="0"/>
              <a:t>Burial Society, 1774</a:t>
            </a:r>
          </a:p>
          <a:p>
            <a:r>
              <a:rPr lang="en-US" sz="2800" dirty="0" smtClean="0"/>
              <a:t>Census in 1770s</a:t>
            </a:r>
          </a:p>
          <a:p>
            <a:r>
              <a:rPr lang="en-US" sz="2800" dirty="0" err="1" smtClean="0"/>
              <a:t>Hayyim</a:t>
            </a:r>
            <a:r>
              <a:rPr lang="en-US" sz="2800" dirty="0" smtClean="0"/>
              <a:t> ben Solomon </a:t>
            </a:r>
            <a:r>
              <a:rPr lang="en-US" sz="2800" dirty="0" err="1" smtClean="0"/>
              <a:t>Tyrer</a:t>
            </a:r>
            <a:r>
              <a:rPr lang="en-US" sz="2800" dirty="0" smtClean="0"/>
              <a:t> (1760-1816), Rabbi in Kishinev</a:t>
            </a: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4</a:t>
            </a:fld>
            <a:endParaRPr lang="en-US" dirty="0"/>
          </a:p>
        </p:txBody>
      </p:sp>
    </p:spTree>
    <p:extLst>
      <p:ext uri="{BB962C8B-B14F-4D97-AF65-F5344CB8AC3E}">
        <p14:creationId xmlns:p14="http://schemas.microsoft.com/office/powerpoint/2010/main" val="48791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lvl="0" indent="0">
              <a:buNone/>
            </a:pPr>
            <a:r>
              <a:rPr lang="en-US" sz="2000" b="1" dirty="0">
                <a:solidFill>
                  <a:schemeClr val="accent6">
                    <a:lumMod val="75000"/>
                  </a:schemeClr>
                </a:solidFill>
              </a:rPr>
              <a:t>History of Jews in Kishinev in Russian Empire period, from </a:t>
            </a:r>
            <a:r>
              <a:rPr lang="en-US" sz="2000" b="1" dirty="0" smtClean="0">
                <a:solidFill>
                  <a:schemeClr val="accent6">
                    <a:lumMod val="75000"/>
                  </a:schemeClr>
                </a:solidFill>
              </a:rPr>
              <a:t>1812-1918</a:t>
            </a:r>
          </a:p>
          <a:p>
            <a:r>
              <a:rPr lang="en-US" sz="2400" dirty="0" smtClean="0"/>
              <a:t>Kishinev – main town of the Bessarabia oblast, province</a:t>
            </a:r>
          </a:p>
          <a:p>
            <a:r>
              <a:rPr lang="en-US" sz="2400" dirty="0" smtClean="0"/>
              <a:t>Kishinev – part of the pale</a:t>
            </a:r>
          </a:p>
          <a:p>
            <a:r>
              <a:rPr lang="en-US" sz="2400" dirty="0" smtClean="0"/>
              <a:t>At the beginning of 19 c, </a:t>
            </a:r>
            <a:r>
              <a:rPr lang="en-US" sz="2400" dirty="0" err="1" smtClean="0"/>
              <a:t>Zalman</a:t>
            </a:r>
            <a:r>
              <a:rPr lang="en-US" sz="2400" dirty="0" smtClean="0"/>
              <a:t> ben </a:t>
            </a:r>
            <a:r>
              <a:rPr lang="en-US" sz="2400" dirty="0" err="1" smtClean="0"/>
              <a:t>Mordechay</a:t>
            </a:r>
            <a:r>
              <a:rPr lang="en-US" sz="2400" dirty="0" smtClean="0"/>
              <a:t>,  </a:t>
            </a:r>
            <a:r>
              <a:rPr lang="en-US" sz="2400" dirty="0" err="1" smtClean="0"/>
              <a:t>Shargorodskiy</a:t>
            </a:r>
            <a:r>
              <a:rPr lang="en-US" sz="2400" dirty="0" smtClean="0"/>
              <a:t>, follower of Baal Shem Tov,  became a Rabbi</a:t>
            </a:r>
          </a:p>
          <a:p>
            <a:r>
              <a:rPr lang="en-US" sz="2400" dirty="0" smtClean="0"/>
              <a:t>In 1838 followers of </a:t>
            </a:r>
            <a:r>
              <a:rPr lang="en-US" sz="2400" dirty="0" err="1" smtClean="0"/>
              <a:t>Haskalah</a:t>
            </a:r>
            <a:r>
              <a:rPr lang="en-US" sz="2400" dirty="0" smtClean="0"/>
              <a:t> movement (</a:t>
            </a:r>
            <a:r>
              <a:rPr lang="en-US" sz="2400" dirty="0"/>
              <a:t>enlightenment</a:t>
            </a:r>
            <a:r>
              <a:rPr lang="en-US" sz="2400" dirty="0" smtClean="0"/>
              <a:t>) opened first Jewish school. In 1859, in addition to two official government Jewish schools and one private women’s school were 46 </a:t>
            </a:r>
            <a:r>
              <a:rPr lang="en-US" sz="2400" dirty="0" err="1" smtClean="0"/>
              <a:t>cheders</a:t>
            </a:r>
            <a:r>
              <a:rPr lang="en-US" sz="2400" dirty="0" smtClean="0"/>
              <a:t>, and from 1860 a Chasidic Yeshiva was founded.</a:t>
            </a:r>
          </a:p>
          <a:p>
            <a:pPr marL="0" lvl="0" indent="0">
              <a:buNone/>
            </a:pP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5</a:t>
            </a:fld>
            <a:endParaRPr lang="en-US" dirty="0"/>
          </a:p>
        </p:txBody>
      </p:sp>
    </p:spTree>
    <p:extLst>
      <p:ext uri="{BB962C8B-B14F-4D97-AF65-F5344CB8AC3E}">
        <p14:creationId xmlns:p14="http://schemas.microsoft.com/office/powerpoint/2010/main" val="219621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lvl="0" indent="0">
              <a:buNone/>
            </a:pPr>
            <a:r>
              <a:rPr lang="en-US" sz="2000" b="1" dirty="0">
                <a:solidFill>
                  <a:schemeClr val="accent6">
                    <a:lumMod val="75000"/>
                  </a:schemeClr>
                </a:solidFill>
              </a:rPr>
              <a:t>History of Jews in Kishinev in Russian Empire period, from </a:t>
            </a:r>
            <a:r>
              <a:rPr lang="en-US" sz="2000" b="1" dirty="0" smtClean="0">
                <a:solidFill>
                  <a:schemeClr val="accent6">
                    <a:lumMod val="75000"/>
                  </a:schemeClr>
                </a:solidFill>
              </a:rPr>
              <a:t>1812-1918</a:t>
            </a:r>
          </a:p>
          <a:p>
            <a:pPr marL="0" indent="0">
              <a:buNone/>
            </a:pPr>
            <a:r>
              <a:rPr lang="en-US" sz="2400" dirty="0"/>
              <a:t>The first </a:t>
            </a:r>
            <a:r>
              <a:rPr lang="en-US" sz="2400" b="1" dirty="0"/>
              <a:t>Big Synagogue</a:t>
            </a:r>
            <a:r>
              <a:rPr lang="en-US" sz="2400" dirty="0"/>
              <a:t> was built tentatively in 1812 in the lower part of Kishinev not far from the bank of river </a:t>
            </a:r>
            <a:r>
              <a:rPr lang="en-US" sz="2400" dirty="0" err="1"/>
              <a:t>Byk</a:t>
            </a:r>
            <a:r>
              <a:rPr lang="en-US" sz="2400" dirty="0"/>
              <a:t>. Around it, there also used to be </a:t>
            </a:r>
            <a:r>
              <a:rPr lang="en-US" sz="2400" b="1" dirty="0"/>
              <a:t>Jewish Cemetery </a:t>
            </a:r>
            <a:r>
              <a:rPr lang="en-US" sz="2400" dirty="0"/>
              <a:t>that was called Old in the documents of the 18 century. </a:t>
            </a:r>
          </a:p>
          <a:p>
            <a:pPr marL="0" lvl="0" indent="0">
              <a:buNone/>
            </a:pP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6</a:t>
            </a:fld>
            <a:endParaRPr lang="en-US" dirty="0"/>
          </a:p>
        </p:txBody>
      </p:sp>
      <p:pic>
        <p:nvPicPr>
          <p:cNvPr id="5" name="Picture 4" descr="C:\JewishGen\2013 International Genealogical conference Boston\Kishinev\Albisoara - SfGheorghe - sept2010.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6629400" cy="2133600"/>
          </a:xfrm>
          <a:prstGeom prst="rect">
            <a:avLst/>
          </a:prstGeom>
          <a:noFill/>
          <a:ln>
            <a:noFill/>
          </a:ln>
        </p:spPr>
      </p:pic>
    </p:spTree>
    <p:extLst>
      <p:ext uri="{BB962C8B-B14F-4D97-AF65-F5344CB8AC3E}">
        <p14:creationId xmlns:p14="http://schemas.microsoft.com/office/powerpoint/2010/main" val="322095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lvl="0" indent="0">
              <a:buNone/>
            </a:pPr>
            <a:r>
              <a:rPr lang="en-US" sz="2000" b="1" dirty="0">
                <a:solidFill>
                  <a:schemeClr val="accent6">
                    <a:lumMod val="50000"/>
                  </a:schemeClr>
                </a:solidFill>
              </a:rPr>
              <a:t>History of Jews in Kishinev in Russian Empire period, from </a:t>
            </a:r>
            <a:r>
              <a:rPr lang="en-US" sz="2000" b="1" dirty="0" smtClean="0">
                <a:solidFill>
                  <a:schemeClr val="accent6">
                    <a:lumMod val="50000"/>
                  </a:schemeClr>
                </a:solidFill>
              </a:rPr>
              <a:t>1812-1918</a:t>
            </a:r>
          </a:p>
          <a:p>
            <a:r>
              <a:rPr lang="en-US" sz="2400" dirty="0" smtClean="0"/>
              <a:t>At the beginning of 20 c in Kishinev were 77 synagogues and prayer houses.         Choral synagogue, erected in 1913 (100!)</a:t>
            </a:r>
            <a:endParaRPr lang="en-US" sz="2400" dirty="0"/>
          </a:p>
          <a:p>
            <a:pPr marL="0" lvl="0" indent="0">
              <a:buNone/>
            </a:pP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7</a:t>
            </a:fld>
            <a:endParaRPr lang="en-US" dirty="0"/>
          </a:p>
        </p:txBody>
      </p:sp>
      <p:pic>
        <p:nvPicPr>
          <p:cNvPr id="5" name="Picture 4" descr="C:\JewishGen\2013 International Genealogical conference Boston\Kishinev\choralsinagoguesm.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7543800" cy="2895600"/>
          </a:xfrm>
          <a:prstGeom prst="rect">
            <a:avLst/>
          </a:prstGeom>
          <a:noFill/>
          <a:ln>
            <a:noFill/>
          </a:ln>
        </p:spPr>
      </p:pic>
      <p:sp>
        <p:nvSpPr>
          <p:cNvPr id="6" name="TextBox 5"/>
          <p:cNvSpPr txBox="1"/>
          <p:nvPr/>
        </p:nvSpPr>
        <p:spPr>
          <a:xfrm>
            <a:off x="609600" y="5791200"/>
            <a:ext cx="5105400" cy="646331"/>
          </a:xfrm>
          <a:prstGeom prst="rect">
            <a:avLst/>
          </a:prstGeom>
          <a:noFill/>
        </p:spPr>
        <p:txBody>
          <a:bodyPr wrap="square" rtlCol="0">
            <a:spAutoFit/>
          </a:bodyPr>
          <a:lstStyle/>
          <a:p>
            <a:r>
              <a:rPr lang="en-US" dirty="0"/>
              <a:t>From collection of Aaron </a:t>
            </a:r>
            <a:r>
              <a:rPr lang="en-US" dirty="0" err="1"/>
              <a:t>Shneer</a:t>
            </a:r>
            <a:endParaRPr lang="en-US" dirty="0"/>
          </a:p>
          <a:p>
            <a:endParaRPr lang="en-US" dirty="0"/>
          </a:p>
        </p:txBody>
      </p:sp>
    </p:spTree>
    <p:extLst>
      <p:ext uri="{BB962C8B-B14F-4D97-AF65-F5344CB8AC3E}">
        <p14:creationId xmlns:p14="http://schemas.microsoft.com/office/powerpoint/2010/main" val="339595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381000" y="1147441"/>
            <a:ext cx="8229600" cy="528959"/>
          </a:xfrm>
        </p:spPr>
        <p:txBody>
          <a:bodyPr>
            <a:normAutofit/>
          </a:bodyPr>
          <a:lstStyle/>
          <a:p>
            <a:pPr marL="0" lvl="0" indent="0">
              <a:buNone/>
            </a:pPr>
            <a:r>
              <a:rPr lang="en-US" sz="2000" b="1" dirty="0">
                <a:solidFill>
                  <a:schemeClr val="accent6">
                    <a:lumMod val="50000"/>
                  </a:schemeClr>
                </a:solidFill>
              </a:rPr>
              <a:t>History of Jews in Kishinev in Russian Empire period, from </a:t>
            </a:r>
            <a:r>
              <a:rPr lang="en-US" sz="2000" b="1" dirty="0" smtClean="0">
                <a:solidFill>
                  <a:schemeClr val="accent6">
                    <a:lumMod val="50000"/>
                  </a:schemeClr>
                </a:solidFill>
              </a:rPr>
              <a:t>1812-1918</a:t>
            </a:r>
          </a:p>
          <a:p>
            <a:pPr marL="0" lvl="0" indent="0">
              <a:buNone/>
            </a:pP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8</a:t>
            </a:fld>
            <a:endParaRPr lang="en-US" dirty="0"/>
          </a:p>
        </p:txBody>
      </p:sp>
      <p:sp>
        <p:nvSpPr>
          <p:cNvPr id="6" name="TextBox 5"/>
          <p:cNvSpPr txBox="1"/>
          <p:nvPr/>
        </p:nvSpPr>
        <p:spPr>
          <a:xfrm>
            <a:off x="5641769" y="3733800"/>
            <a:ext cx="2743200" cy="923330"/>
          </a:xfrm>
          <a:prstGeom prst="rect">
            <a:avLst/>
          </a:prstGeom>
          <a:noFill/>
        </p:spPr>
        <p:txBody>
          <a:bodyPr wrap="square" rtlCol="0">
            <a:spAutoFit/>
          </a:bodyPr>
          <a:lstStyle/>
          <a:p>
            <a:r>
              <a:rPr lang="en-US" dirty="0"/>
              <a:t>From collection of Aaron </a:t>
            </a:r>
            <a:r>
              <a:rPr lang="en-US" dirty="0" err="1"/>
              <a:t>Shneer</a:t>
            </a:r>
            <a:endParaRPr lang="en-US" dirty="0"/>
          </a:p>
          <a:p>
            <a:endParaRPr lang="en-US" dirty="0"/>
          </a:p>
        </p:txBody>
      </p:sp>
      <p:sp>
        <p:nvSpPr>
          <p:cNvPr id="7" name="TextBox 6"/>
          <p:cNvSpPr txBox="1"/>
          <p:nvPr/>
        </p:nvSpPr>
        <p:spPr>
          <a:xfrm>
            <a:off x="609600" y="1981200"/>
            <a:ext cx="7772400" cy="923330"/>
          </a:xfrm>
          <a:prstGeom prst="rect">
            <a:avLst/>
          </a:prstGeom>
          <a:noFill/>
        </p:spPr>
        <p:txBody>
          <a:bodyPr wrap="square" rtlCol="0">
            <a:spAutoFit/>
          </a:bodyPr>
          <a:lstStyle/>
          <a:p>
            <a:r>
              <a:rPr lang="en-US" b="1" dirty="0"/>
              <a:t>Talmud-Torah</a:t>
            </a:r>
            <a:r>
              <a:rPr lang="en-US" dirty="0"/>
              <a:t> was an older building (1872) whose construction was financed by Jewish welfare societies</a:t>
            </a:r>
            <a:r>
              <a:rPr lang="en-US" dirty="0" smtClean="0"/>
              <a:t>.</a:t>
            </a:r>
          </a:p>
          <a:p>
            <a:endParaRPr lang="en-US" dirty="0"/>
          </a:p>
        </p:txBody>
      </p:sp>
      <p:pic>
        <p:nvPicPr>
          <p:cNvPr id="8" name="Picture 7" descr="C:\JewishGen\2013 International Genealogical conference Boston\Kishinev\0_1e4a3_4f2d48e6_XL.jpg"/>
          <p:cNvPicPr/>
          <p:nvPr/>
        </p:nvPicPr>
        <p:blipFill>
          <a:blip r:embed="rId2">
            <a:extLst>
              <a:ext uri="{28A0092B-C50C-407E-A947-70E740481C1C}">
                <a14:useLocalDpi xmlns:a14="http://schemas.microsoft.com/office/drawing/2010/main" val="0"/>
              </a:ext>
            </a:extLst>
          </a:blip>
          <a:srcRect/>
          <a:stretch>
            <a:fillRect/>
          </a:stretch>
        </p:blipFill>
        <p:spPr bwMode="auto">
          <a:xfrm>
            <a:off x="761999" y="3048000"/>
            <a:ext cx="4879769" cy="2895600"/>
          </a:xfrm>
          <a:prstGeom prst="rect">
            <a:avLst/>
          </a:prstGeom>
          <a:noFill/>
          <a:ln>
            <a:noFill/>
          </a:ln>
        </p:spPr>
      </p:pic>
    </p:spTree>
    <p:extLst>
      <p:ext uri="{BB962C8B-B14F-4D97-AF65-F5344CB8AC3E}">
        <p14:creationId xmlns:p14="http://schemas.microsoft.com/office/powerpoint/2010/main" val="12442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Brief </a:t>
            </a:r>
            <a:r>
              <a:rPr lang="en-US" sz="2700" b="1" dirty="0"/>
              <a:t>history of Jews in Kishinev, Bessarabia, Moldavia</a:t>
            </a:r>
            <a:r>
              <a:rPr lang="en-US" dirty="0"/>
              <a:t/>
            </a:r>
            <a:br>
              <a:rPr lang="en-US" dirty="0"/>
            </a:br>
            <a:endParaRPr lang="en-US" dirty="0"/>
          </a:p>
        </p:txBody>
      </p:sp>
      <p:sp>
        <p:nvSpPr>
          <p:cNvPr id="3" name="Content Placeholder 2"/>
          <p:cNvSpPr>
            <a:spLocks noGrp="1"/>
          </p:cNvSpPr>
          <p:nvPr>
            <p:ph idx="1"/>
          </p:nvPr>
        </p:nvSpPr>
        <p:spPr>
          <a:xfrm>
            <a:off x="457200" y="1143001"/>
            <a:ext cx="8229600" cy="533400"/>
          </a:xfrm>
        </p:spPr>
        <p:txBody>
          <a:bodyPr>
            <a:normAutofit/>
          </a:bodyPr>
          <a:lstStyle/>
          <a:p>
            <a:pPr marL="0" lvl="0" indent="0">
              <a:buNone/>
            </a:pPr>
            <a:r>
              <a:rPr lang="en-US" sz="2000" b="1" dirty="0">
                <a:solidFill>
                  <a:schemeClr val="accent6">
                    <a:lumMod val="75000"/>
                  </a:schemeClr>
                </a:solidFill>
              </a:rPr>
              <a:t>History of Jews in Kishinev in Russian Empire period, from </a:t>
            </a:r>
            <a:r>
              <a:rPr lang="en-US" sz="2000" b="1" dirty="0" smtClean="0">
                <a:solidFill>
                  <a:schemeClr val="accent6">
                    <a:lumMod val="75000"/>
                  </a:schemeClr>
                </a:solidFill>
              </a:rPr>
              <a:t>1812-1918</a:t>
            </a:r>
          </a:p>
          <a:p>
            <a:pPr marL="0" lvl="0" indent="0">
              <a:buNone/>
            </a:pPr>
            <a:endParaRPr lang="en-US" sz="2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9</a:t>
            </a:fld>
            <a:endParaRPr lang="en-US" dirty="0"/>
          </a:p>
        </p:txBody>
      </p:sp>
      <p:sp>
        <p:nvSpPr>
          <p:cNvPr id="5" name="TextBox 4"/>
          <p:cNvSpPr txBox="1"/>
          <p:nvPr/>
        </p:nvSpPr>
        <p:spPr>
          <a:xfrm>
            <a:off x="528452" y="1676400"/>
            <a:ext cx="8082148" cy="4801314"/>
          </a:xfrm>
          <a:prstGeom prst="rect">
            <a:avLst/>
          </a:prstGeom>
          <a:noFill/>
        </p:spPr>
        <p:txBody>
          <a:bodyPr wrap="square" rtlCol="0">
            <a:spAutoFit/>
          </a:bodyPr>
          <a:lstStyle/>
          <a:p>
            <a:r>
              <a:rPr lang="en-US" dirty="0" smtClean="0"/>
              <a:t>Zionists of </a:t>
            </a:r>
            <a:r>
              <a:rPr lang="en-US" dirty="0"/>
              <a:t>Bessarabia were represented at the First Zionist Congress in </a:t>
            </a:r>
            <a:r>
              <a:rPr lang="en-US" b="1" dirty="0"/>
              <a:t>1897</a:t>
            </a:r>
            <a:r>
              <a:rPr lang="en-US" dirty="0"/>
              <a:t> by Jacob Bernstein-Kogan of Kishinev. </a:t>
            </a:r>
            <a:endParaRPr lang="en-US" dirty="0" smtClean="0"/>
          </a:p>
          <a:p>
            <a:r>
              <a:rPr lang="en-US" dirty="0"/>
              <a:t>Toward the close of the 19</a:t>
            </a:r>
            <a:r>
              <a:rPr lang="en-US" baseline="30000" dirty="0"/>
              <a:t>th</a:t>
            </a:r>
            <a:r>
              <a:rPr lang="en-US" dirty="0"/>
              <a:t> century and the beginning of the 20</a:t>
            </a:r>
            <a:r>
              <a:rPr lang="en-US" baseline="30000" dirty="0"/>
              <a:t>th</a:t>
            </a:r>
            <a:r>
              <a:rPr lang="en-US" dirty="0"/>
              <a:t>, a line of poets and authors emerged on the cultural scene in Bessarabia, many of whom were to play an important role in Yiddish and Hebrew literature, including </a:t>
            </a:r>
            <a:r>
              <a:rPr lang="en-US" dirty="0" err="1"/>
              <a:t>Eliezer</a:t>
            </a:r>
            <a:r>
              <a:rPr lang="en-US" dirty="0"/>
              <a:t> </a:t>
            </a:r>
            <a:r>
              <a:rPr lang="en-US" dirty="0" err="1"/>
              <a:t>Steinbarg</a:t>
            </a:r>
            <a:r>
              <a:rPr lang="en-US" dirty="0"/>
              <a:t>, Judah Steinberg, S. Ben-Zion, Jacob </a:t>
            </a:r>
            <a:r>
              <a:rPr lang="en-US" dirty="0" err="1"/>
              <a:t>Fichman</a:t>
            </a:r>
            <a:r>
              <a:rPr lang="en-US" dirty="0"/>
              <a:t>, Samuel Leib Blank, and </a:t>
            </a:r>
            <a:r>
              <a:rPr lang="en-US" dirty="0" err="1"/>
              <a:t>Hayyim</a:t>
            </a:r>
            <a:r>
              <a:rPr lang="en-US" dirty="0"/>
              <a:t> Greenberg. </a:t>
            </a:r>
            <a:endParaRPr lang="en-US" dirty="0" smtClean="0"/>
          </a:p>
          <a:p>
            <a:endParaRPr lang="en-US" dirty="0"/>
          </a:p>
          <a:p>
            <a:r>
              <a:rPr lang="en-US" dirty="0"/>
              <a:t>The chief rabbi of Bessarabia in the beginning of 20 century was </a:t>
            </a:r>
            <a:r>
              <a:rPr lang="en-US" b="1" dirty="0"/>
              <a:t>Leyb </a:t>
            </a:r>
            <a:r>
              <a:rPr lang="en-US" b="1" dirty="0" err="1"/>
              <a:t>Moiseevich</a:t>
            </a:r>
            <a:r>
              <a:rPr lang="en-US" b="1" dirty="0"/>
              <a:t> </a:t>
            </a:r>
            <a:r>
              <a:rPr lang="en-US" b="1" dirty="0" err="1"/>
              <a:t>Tsirelson</a:t>
            </a:r>
            <a:r>
              <a:rPr lang="en-US" dirty="0"/>
              <a:t>, who wrote many </a:t>
            </a:r>
            <a:r>
              <a:rPr lang="en-US" dirty="0" err="1"/>
              <a:t>halakhic</a:t>
            </a:r>
            <a:r>
              <a:rPr lang="en-US" dirty="0"/>
              <a:t> works.</a:t>
            </a:r>
            <a:r>
              <a:rPr lang="en-US" b="1" dirty="0"/>
              <a:t> </a:t>
            </a:r>
            <a:r>
              <a:rPr lang="en-US" dirty="0"/>
              <a:t>Since 1908 Leyb </a:t>
            </a:r>
            <a:r>
              <a:rPr lang="en-US" dirty="0" err="1"/>
              <a:t>Tsirelson</a:t>
            </a:r>
            <a:r>
              <a:rPr lang="en-US" dirty="0"/>
              <a:t> was the spiritual and the official rabbi of Chisinau (Bessarabia). In 1910 he was elected chairman of the All-Russian rabbinical committee (</a:t>
            </a:r>
            <a:r>
              <a:rPr lang="en-US" dirty="0" err="1"/>
              <a:t>Vaad</a:t>
            </a:r>
            <a:r>
              <a:rPr lang="en-US" dirty="0"/>
              <a:t> </a:t>
            </a:r>
            <a:r>
              <a:rPr lang="en-US" dirty="0" err="1"/>
              <a:t>harabonim</a:t>
            </a:r>
            <a:r>
              <a:rPr lang="en-US" dirty="0"/>
              <a:t>) and held this position until 1917, when the commission was disbanded. As the authorized representative of the leadership of Jewish Religious Communities in Russia he appeal to the authorities on various matters relating to the Jewish population of the country. </a:t>
            </a:r>
            <a:endParaRPr lang="en-US" dirty="0" smtClean="0"/>
          </a:p>
          <a:p>
            <a:endParaRPr lang="en-US" dirty="0"/>
          </a:p>
        </p:txBody>
      </p:sp>
    </p:spTree>
    <p:extLst>
      <p:ext uri="{BB962C8B-B14F-4D97-AF65-F5344CB8AC3E}">
        <p14:creationId xmlns:p14="http://schemas.microsoft.com/office/powerpoint/2010/main" val="1627463505"/>
      </p:ext>
    </p:extLst>
  </p:cSld>
  <p:clrMapOvr>
    <a:masterClrMapping/>
  </p:clrMapOvr>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16692</TotalTime>
  <Words>2342</Words>
  <Application>Microsoft Office PowerPoint</Application>
  <PresentationFormat>On-screen Show (4:3)</PresentationFormat>
  <Paragraphs>338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Kishinev – my native town:  History of Jews and Genealogy</vt:lpstr>
      <vt:lpstr>PowerPoint Presentation</vt:lpstr>
      <vt:lpstr>Kishinev – my native town:  History of Jews and Genealogy</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  Brief history of Jews in Kishinev, Bessarabia, Moldavia </vt:lpstr>
      <vt:lpstr>Brief history of Jews in Kishinev, Bessarabia, Moldavia</vt:lpstr>
      <vt:lpstr>Brief history of Jews in Kishinev, Bessarabia, Moldavia</vt:lpstr>
      <vt:lpstr>Brief history of Jews in Kishinev, Bessarabia, Moldavia</vt:lpstr>
      <vt:lpstr>Brief history of Jews in Kishinev, Bessarabia, Moldavia</vt:lpstr>
      <vt:lpstr>Brief history of Jews in Kishinev, Bessarabia, Moldavia</vt:lpstr>
      <vt:lpstr>Brief history of Jews in Kishinev, Bessarabia, Moldavia</vt:lpstr>
      <vt:lpstr>Brief history of Jews in Kishinev, Bessarabia, Moldavia</vt:lpstr>
      <vt:lpstr>Jewish life in Kishinev in 2013</vt:lpstr>
      <vt:lpstr>Jewish life in Kishinev in 2013 </vt:lpstr>
      <vt:lpstr>Jewish life in Kishinev in 2013</vt:lpstr>
      <vt:lpstr>Internet resources on Kishinev, Bessarabia</vt:lpstr>
      <vt:lpstr>Internet resources on Kishinev</vt:lpstr>
      <vt:lpstr>PowerPoint Presentation</vt:lpstr>
      <vt:lpstr>Jewish Kishinev</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Life in Bessarabia Through the Lens of the Shtetl Kaushany</dc:title>
  <dc:creator>SolidAppsYefim</dc:creator>
  <cp:lastModifiedBy>SolidAppsYefim</cp:lastModifiedBy>
  <cp:revision>82</cp:revision>
  <dcterms:created xsi:type="dcterms:W3CDTF">2012-05-21T21:18:01Z</dcterms:created>
  <dcterms:modified xsi:type="dcterms:W3CDTF">2013-07-31T00:30:12Z</dcterms:modified>
</cp:coreProperties>
</file>