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7" r:id="rId4"/>
    <p:sldId id="258" r:id="rId5"/>
    <p:sldId id="259" r:id="rId6"/>
    <p:sldId id="260" r:id="rId7"/>
    <p:sldId id="270" r:id="rId8"/>
    <p:sldId id="261" r:id="rId9"/>
    <p:sldId id="262" r:id="rId10"/>
    <p:sldId id="263" r:id="rId11"/>
    <p:sldId id="265" r:id="rId12"/>
    <p:sldId id="264" r:id="rId13"/>
    <p:sldId id="276" r:id="rId14"/>
    <p:sldId id="266" r:id="rId15"/>
    <p:sldId id="279" r:id="rId16"/>
    <p:sldId id="278" r:id="rId17"/>
    <p:sldId id="280" r:id="rId18"/>
    <p:sldId id="281" r:id="rId19"/>
    <p:sldId id="282" r:id="rId20"/>
    <p:sldId id="283" r:id="rId21"/>
    <p:sldId id="284" r:id="rId22"/>
    <p:sldId id="285" r:id="rId23"/>
    <p:sldId id="267"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67" autoAdjust="0"/>
    <p:restoredTop sz="98501" autoAdjust="0"/>
  </p:normalViewPr>
  <p:slideViewPr>
    <p:cSldViewPr>
      <p:cViewPr>
        <p:scale>
          <a:sx n="70" d="100"/>
          <a:sy n="70" d="100"/>
        </p:scale>
        <p:origin x="-774" y="-432"/>
      </p:cViewPr>
      <p:guideLst>
        <p:guide orient="horz" pos="2160"/>
        <p:guide pos="2880"/>
      </p:guideLst>
    </p:cSldViewPr>
  </p:slideViewPr>
  <p:outlineViewPr>
    <p:cViewPr>
      <p:scale>
        <a:sx n="33" d="100"/>
        <a:sy n="33" d="100"/>
      </p:scale>
      <p:origin x="66" y="4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CC199-9E39-42A3-8549-B4F14D1AF579}" type="datetimeFigureOut">
              <a:rPr lang="en-US" smtClean="0"/>
              <a:pPr/>
              <a:t>7/28/2013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1C7FC6-66F6-42AD-8228-00802C61B2E2}" type="slidenum">
              <a:rPr lang="en-US" smtClean="0"/>
              <a:pPr/>
              <a:t>‹#›</a:t>
            </a:fld>
            <a:endParaRPr lang="en-US" dirty="0"/>
          </a:p>
        </p:txBody>
      </p:sp>
    </p:spTree>
    <p:extLst>
      <p:ext uri="{BB962C8B-B14F-4D97-AF65-F5344CB8AC3E}">
        <p14:creationId xmlns:p14="http://schemas.microsoft.com/office/powerpoint/2010/main" val="407983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FF1F4A-C866-4CCD-95E4-D10757749C6E}" type="datetime1">
              <a:rPr lang="en-US" smtClean="0"/>
              <a:t>7/28/2013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200252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BB1E2-558A-4048-B2C0-7131B714F929}" type="datetime1">
              <a:rPr lang="en-US" smtClean="0"/>
              <a:t>7/28/2013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388636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E9C88-83BD-43B0-8B3C-991A965572F3}" type="datetime1">
              <a:rPr lang="en-US" smtClean="0"/>
              <a:t>7/28/2013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406796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1E490-69EF-4E38-B587-FCBA734F6846}" type="datetime1">
              <a:rPr lang="en-US" smtClean="0"/>
              <a:t>7/28/2013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409819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D2FF58-4031-4EDF-9AB8-818760788BC2}" type="datetime1">
              <a:rPr lang="en-US" smtClean="0"/>
              <a:t>7/28/2013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399748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4CD719-EF9D-46B9-ABED-E30E5D242156}" type="datetime1">
              <a:rPr lang="en-US" smtClean="0"/>
              <a:t>7/28/2013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325973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1F481-46C8-4530-8B27-3D1569165067}" type="datetime1">
              <a:rPr lang="en-US" smtClean="0"/>
              <a:t>7/28/2013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45738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38C58-D8B6-4ECA-B626-569A3E49D5D7}" type="datetime1">
              <a:rPr lang="en-US" smtClean="0"/>
              <a:t>7/28/2013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17099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9E997-5807-479B-BFC4-1801DE35C27B}" type="datetime1">
              <a:rPr lang="en-US" smtClean="0"/>
              <a:t>7/28/2013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186786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12F66-9EF6-4F8E-BEC4-DD58429AF0FB}" type="datetime1">
              <a:rPr lang="en-US" smtClean="0"/>
              <a:t>7/28/2013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237912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6AF7C-8EED-42E6-A85F-16993511FD1F}" type="datetime1">
              <a:rPr lang="en-US" smtClean="0"/>
              <a:t>7/28/2013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352501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55AEC-D0A7-4A56-AC2C-52CE9295188F}" type="datetime1">
              <a:rPr lang="en-US" smtClean="0"/>
              <a:t>7/28/2013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CBC9E-19BE-4D2C-981C-A160452BB944}" type="slidenum">
              <a:rPr lang="en-US" smtClean="0"/>
              <a:pPr/>
              <a:t>‹#›</a:t>
            </a:fld>
            <a:endParaRPr lang="en-US" dirty="0"/>
          </a:p>
        </p:txBody>
      </p:sp>
    </p:spTree>
    <p:extLst>
      <p:ext uri="{BB962C8B-B14F-4D97-AF65-F5344CB8AC3E}">
        <p14:creationId xmlns:p14="http://schemas.microsoft.com/office/powerpoint/2010/main" val="3697259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ehilalinks.jewishgen.org/Causeni/Kaushany.htm" TargetMode="External"/><Relationship Id="rId7" Type="http://schemas.openxmlformats.org/officeDocument/2006/relationships/image" Target="../media/image3.jpeg"/><Relationship Id="rId2" Type="http://schemas.openxmlformats.org/officeDocument/2006/relationships/hyperlink" Target="mailto:yefimk@verizon.net"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jewishgen.org/Bessarabi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jewishgen.org/Bessarabia/files/FinalPape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8555" y="1905000"/>
            <a:ext cx="6213764" cy="1470025"/>
          </a:xfrm>
        </p:spPr>
        <p:txBody>
          <a:bodyPr>
            <a:normAutofit/>
          </a:bodyPr>
          <a:lstStyle/>
          <a:p>
            <a:r>
              <a:rPr lang="en-US" sz="2600" dirty="0"/>
              <a:t>Jewish Life in Bessarabia Through the Lens of</a:t>
            </a:r>
            <a:br>
              <a:rPr lang="en-US" sz="2600" dirty="0"/>
            </a:br>
            <a:r>
              <a:rPr lang="en-US" sz="2600" dirty="0"/>
              <a:t>the Shtetl Kaushany</a:t>
            </a:r>
          </a:p>
        </p:txBody>
      </p:sp>
      <p:sp>
        <p:nvSpPr>
          <p:cNvPr id="3" name="Subtitle 2"/>
          <p:cNvSpPr>
            <a:spLocks noGrp="1"/>
          </p:cNvSpPr>
          <p:nvPr>
            <p:ph type="subTitle" idx="1"/>
          </p:nvPr>
        </p:nvSpPr>
        <p:spPr>
          <a:xfrm>
            <a:off x="1130134" y="3810000"/>
            <a:ext cx="7010400" cy="2590800"/>
          </a:xfrm>
        </p:spPr>
        <p:txBody>
          <a:bodyPr>
            <a:normAutofit fontScale="62500" lnSpcReduction="20000"/>
          </a:bodyPr>
          <a:lstStyle/>
          <a:p>
            <a:r>
              <a:rPr lang="en-US" sz="3800" dirty="0">
                <a:solidFill>
                  <a:schemeClr val="tx1"/>
                </a:solidFill>
              </a:rPr>
              <a:t>Yefim A. </a:t>
            </a:r>
            <a:r>
              <a:rPr lang="en-US" sz="3800" dirty="0" smtClean="0">
                <a:solidFill>
                  <a:schemeClr val="tx1"/>
                </a:solidFill>
              </a:rPr>
              <a:t>Kogan</a:t>
            </a:r>
            <a:endParaRPr lang="en-US" sz="2800" dirty="0" smtClean="0">
              <a:solidFill>
                <a:schemeClr val="tx1"/>
              </a:solidFill>
            </a:endParaRPr>
          </a:p>
          <a:p>
            <a:r>
              <a:rPr lang="en-US" sz="2800" dirty="0" smtClean="0">
                <a:solidFill>
                  <a:schemeClr val="tx1"/>
                </a:solidFill>
              </a:rPr>
              <a:t>Masters of Jewish Liberal Studies, Hebrew College, June 2012 </a:t>
            </a:r>
          </a:p>
          <a:p>
            <a:endParaRPr lang="en-US" sz="2800" dirty="0" smtClean="0">
              <a:solidFill>
                <a:schemeClr val="tx1"/>
              </a:solidFill>
            </a:endParaRPr>
          </a:p>
          <a:p>
            <a:r>
              <a:rPr lang="en-US" sz="2800" dirty="0" smtClean="0">
                <a:solidFill>
                  <a:schemeClr val="tx1"/>
                </a:solidFill>
              </a:rPr>
              <a:t>August </a:t>
            </a:r>
            <a:r>
              <a:rPr lang="en-US" sz="2800" dirty="0">
                <a:solidFill>
                  <a:schemeClr val="tx1"/>
                </a:solidFill>
              </a:rPr>
              <a:t>4</a:t>
            </a:r>
            <a:r>
              <a:rPr lang="en-US" sz="2800" dirty="0" smtClean="0">
                <a:solidFill>
                  <a:schemeClr val="tx1"/>
                </a:solidFill>
              </a:rPr>
              <a:t>, 2013</a:t>
            </a:r>
            <a:endParaRPr lang="en-US" sz="2800" dirty="0">
              <a:solidFill>
                <a:schemeClr val="tx1"/>
              </a:solidFill>
            </a:endParaRPr>
          </a:p>
          <a:p>
            <a:pPr algn="l"/>
            <a:endParaRPr lang="en-US" sz="2600" u="sng" dirty="0" smtClean="0">
              <a:solidFill>
                <a:schemeClr val="tx1"/>
              </a:solidFill>
              <a:hlinkClick r:id="rId2"/>
            </a:endParaRPr>
          </a:p>
          <a:p>
            <a:r>
              <a:rPr lang="en-US" sz="2600" u="sng" dirty="0" smtClean="0">
                <a:solidFill>
                  <a:schemeClr val="tx1"/>
                </a:solidFill>
                <a:hlinkClick r:id="rId2"/>
              </a:rPr>
              <a:t>yefimk@verizon.net</a:t>
            </a:r>
            <a:endParaRPr lang="en-US" sz="2600" u="sng" dirty="0" smtClean="0">
              <a:solidFill>
                <a:schemeClr val="tx1"/>
              </a:solidFill>
            </a:endParaRPr>
          </a:p>
          <a:p>
            <a:endParaRPr lang="en-US" sz="2600" u="sng" dirty="0">
              <a:solidFill>
                <a:schemeClr val="tx1"/>
              </a:solidFill>
            </a:endParaRPr>
          </a:p>
          <a:p>
            <a:r>
              <a:rPr lang="en-US" sz="2600" dirty="0" smtClean="0">
                <a:solidFill>
                  <a:schemeClr val="tx1"/>
                </a:solidFill>
              </a:rPr>
              <a:t>Kaushany </a:t>
            </a:r>
            <a:r>
              <a:rPr lang="en-US" sz="2600" dirty="0">
                <a:solidFill>
                  <a:schemeClr val="tx1"/>
                </a:solidFill>
              </a:rPr>
              <a:t>website </a:t>
            </a:r>
            <a:r>
              <a:rPr lang="en-US" sz="2600" dirty="0" smtClean="0">
                <a:solidFill>
                  <a:schemeClr val="tx1"/>
                </a:solidFill>
              </a:rPr>
              <a:t>-</a:t>
            </a:r>
            <a:r>
              <a:rPr lang="en-US" sz="2600" u="sng" dirty="0" smtClean="0">
                <a:solidFill>
                  <a:schemeClr val="tx1"/>
                </a:solidFill>
                <a:hlinkClick r:id="rId3"/>
              </a:rPr>
              <a:t>http</a:t>
            </a:r>
            <a:r>
              <a:rPr lang="en-US" sz="2600" u="sng" dirty="0">
                <a:solidFill>
                  <a:schemeClr val="tx1"/>
                </a:solidFill>
                <a:hlinkClick r:id="rId3"/>
              </a:rPr>
              <a:t>://kehilalinks.jewishgen.org/Causeni/Kaushany.htm</a:t>
            </a:r>
            <a:endParaRPr lang="en-US" sz="2600" dirty="0">
              <a:solidFill>
                <a:schemeClr val="tx1"/>
              </a:solidFill>
            </a:endParaRPr>
          </a:p>
          <a:p>
            <a:r>
              <a:rPr lang="en-US" sz="2600" dirty="0" smtClean="0">
                <a:solidFill>
                  <a:schemeClr val="tx1"/>
                </a:solidFill>
              </a:rPr>
              <a:t>JewishGen Bessarabia </a:t>
            </a:r>
            <a:r>
              <a:rPr lang="en-US" sz="2600" dirty="0">
                <a:solidFill>
                  <a:schemeClr val="tx1"/>
                </a:solidFill>
              </a:rPr>
              <a:t>SIG </a:t>
            </a:r>
            <a:r>
              <a:rPr lang="en-US" sz="2600" dirty="0" smtClean="0">
                <a:solidFill>
                  <a:schemeClr val="tx1"/>
                </a:solidFill>
              </a:rPr>
              <a:t>Coordinator- </a:t>
            </a:r>
            <a:r>
              <a:rPr lang="en-US" sz="2600" u="sng" dirty="0">
                <a:solidFill>
                  <a:schemeClr val="tx1"/>
                </a:solidFill>
                <a:hlinkClick r:id="rId4"/>
              </a:rPr>
              <a:t>www.jewishgen.org/Bessarabia</a:t>
            </a:r>
            <a:endParaRPr lang="en-US" sz="2600" dirty="0">
              <a:solidFill>
                <a:schemeClr val="tx1"/>
              </a:solidFill>
            </a:endParaRPr>
          </a:p>
          <a:p>
            <a:endParaRPr lang="en-US" dirty="0"/>
          </a:p>
        </p:txBody>
      </p:sp>
      <p:pic>
        <p:nvPicPr>
          <p:cNvPr id="4" name="Picture 3" descr="http://www.hebrewcollege.edu/wpimages/wp7adde882_0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609600"/>
            <a:ext cx="1904999" cy="564573"/>
          </a:xfrm>
          <a:prstGeom prst="rect">
            <a:avLst/>
          </a:prstGeom>
          <a:noFill/>
          <a:ln>
            <a:noFill/>
          </a:ln>
        </p:spPr>
      </p:pic>
      <p:sp>
        <p:nvSpPr>
          <p:cNvPr id="5" name="Slide Number Placeholder 4"/>
          <p:cNvSpPr>
            <a:spLocks noGrp="1"/>
          </p:cNvSpPr>
          <p:nvPr>
            <p:ph type="sldNum" sz="quarter" idx="12"/>
          </p:nvPr>
        </p:nvSpPr>
        <p:spPr/>
        <p:txBody>
          <a:bodyPr/>
          <a:lstStyle/>
          <a:p>
            <a:endParaRPr lang="en-US" dirty="0"/>
          </a:p>
        </p:txBody>
      </p:sp>
      <p:pic>
        <p:nvPicPr>
          <p:cNvPr id="1026" name="Picture 2" descr="C:\Users\SolidAppsYefim\Pictures\banner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609600"/>
            <a:ext cx="29718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JewishGen\2013 International Genealogical conference Boston\Boston2013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31116"/>
            <a:ext cx="1447800" cy="237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678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4267200"/>
          </a:xfrm>
        </p:spPr>
        <p:txBody>
          <a:bodyPr>
            <a:normAutofit fontScale="85000" lnSpcReduction="10000"/>
          </a:bodyPr>
          <a:lstStyle/>
          <a:p>
            <a:pPr>
              <a:buNone/>
            </a:pPr>
            <a:r>
              <a:rPr lang="en-US" dirty="0" smtClean="0"/>
              <a:t>According to the Romanian Business directory of 1924-25, Shloyme owned an inn, tavern or saloon, but later in the 30s, Shloyme did not have that business and he was described in my mother’s memoirs “as a small-time merchant, that is to say, he had no money. In Kaushany, the regional bazaar was on Tuesdays and the local, on Sundays, and to buy grain from peasants you needed money. That money, Shloyme borrowed from the wealthy merchants, banker at a percentage for one day. He bought grain at one price, and sold it at a bit of a profit, thus earning a living”.</a:t>
            </a:r>
          </a:p>
          <a:p>
            <a:pPr>
              <a:buNone/>
            </a:pPr>
            <a:endParaRPr lang="en-US" dirty="0"/>
          </a:p>
        </p:txBody>
      </p:sp>
      <p:graphicFrame>
        <p:nvGraphicFramePr>
          <p:cNvPr id="4" name="Table 3"/>
          <p:cNvGraphicFramePr>
            <a:graphicFrameLocks noGrp="1"/>
          </p:cNvGraphicFramePr>
          <p:nvPr/>
        </p:nvGraphicFramePr>
        <p:xfrm>
          <a:off x="914400" y="5486400"/>
          <a:ext cx="7620000" cy="210312"/>
        </p:xfrm>
        <a:graphic>
          <a:graphicData uri="http://schemas.openxmlformats.org/drawingml/2006/table">
            <a:tbl>
              <a:tblPr/>
              <a:tblGrid>
                <a:gridCol w="229173"/>
                <a:gridCol w="7390827"/>
              </a:tblGrid>
              <a:tr h="0">
                <a:tc>
                  <a:txBody>
                    <a:bodyPr/>
                    <a:lstStyle/>
                    <a:p>
                      <a:pPr marL="0" marR="0">
                        <a:lnSpc>
                          <a:spcPct val="115000"/>
                        </a:lnSpc>
                        <a:spcBef>
                          <a:spcPts val="0"/>
                        </a:spcBef>
                        <a:spcAft>
                          <a:spcPts val="0"/>
                        </a:spcAft>
                      </a:pPr>
                      <a:r>
                        <a:rPr lang="en-US" sz="1200" dirty="0">
                          <a:latin typeface="Times New Roman"/>
                          <a:ea typeface="Calibri"/>
                          <a:cs typeface="Times New Roman"/>
                        </a:rPr>
                        <a:t>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1200" b="1" dirty="0">
                          <a:latin typeface="Times New Roman"/>
                          <a:ea typeface="Calibri"/>
                          <a:cs typeface="Times New Roman"/>
                        </a:rPr>
                        <a:t>1866     | 1918         |1924                        |1936                      |</a:t>
                      </a:r>
                      <a:r>
                        <a:rPr lang="en-US" sz="1200" b="1" dirty="0">
                          <a:solidFill>
                            <a:srgbClr val="FF0000"/>
                          </a:solidFill>
                          <a:latin typeface="Times New Roman"/>
                          <a:ea typeface="Calibri"/>
                          <a:cs typeface="Times New Roman"/>
                        </a:rPr>
                        <a:t>1940, June 28    </a:t>
                      </a:r>
                      <a:r>
                        <a:rPr lang="en-US" sz="1200" b="1" dirty="0">
                          <a:latin typeface="Times New Roman"/>
                          <a:ea typeface="Calibri"/>
                          <a:cs typeface="Times New Roman"/>
                        </a:rPr>
                        <a:t>|</a:t>
                      </a:r>
                      <a:r>
                        <a:rPr lang="en-US" sz="1200" b="1" dirty="0">
                          <a:solidFill>
                            <a:srgbClr val="FF0000"/>
                          </a:solidFill>
                          <a:latin typeface="Times New Roman"/>
                          <a:ea typeface="Calibri"/>
                          <a:cs typeface="Times New Roman"/>
                        </a:rPr>
                        <a:t>1941, June 22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19457" name="Rectangle 1"/>
          <p:cNvSpPr>
            <a:spLocks noChangeArrowheads="1"/>
          </p:cNvSpPr>
          <p:nvPr/>
        </p:nvSpPr>
        <p:spPr bwMode="auto">
          <a:xfrm>
            <a:off x="914400" y="5105400"/>
            <a:ext cx="7620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Shloyme</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Shloyme</a:t>
            </a:r>
            <a:r>
              <a:rPr lang="en-US" sz="1000" dirty="0" smtClean="0">
                <a:latin typeface="Times New Roman" pitchFamily="18" charset="0"/>
                <a:ea typeface="Calibri" pitchFamily="34" charset="0"/>
                <a:cs typeface="Times New Roman" pitchFamily="18" charset="0"/>
              </a:rPr>
              <a:t> -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Shloyme -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born        	</a:t>
            </a:r>
            <a:r>
              <a:rPr kumimoji="0" lang="en-US" sz="1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Innkeeper</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small merchant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914400" y="5791944"/>
            <a:ext cx="7620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Bessarabia became                                                                    Soviets occupied       Beginning of</a:t>
            </a:r>
            <a:endParaRPr lang="en-US" sz="9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 of Romania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Bessarabia	             Great Patriotic War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E22CBC9E-19BE-4D2C-981C-A160452BB944}"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fontAlgn="t">
              <a:buNone/>
            </a:pPr>
            <a:r>
              <a:rPr lang="en-US" sz="1800" dirty="0" smtClean="0"/>
              <a:t>Shloyme’s courtyard.</a:t>
            </a:r>
          </a:p>
          <a:p>
            <a:pPr fontAlgn="t">
              <a:buNone/>
            </a:pPr>
            <a:endParaRPr lang="en-US" sz="1800" dirty="0" smtClean="0"/>
          </a:p>
          <a:p>
            <a:pPr>
              <a:buNone/>
            </a:pPr>
            <a:r>
              <a:rPr lang="en-US" sz="1800" dirty="0" smtClean="0"/>
              <a:t>In 1930s Shloyme owned several houses in a courtyard on the main street in Kaushany.</a:t>
            </a:r>
          </a:p>
          <a:p>
            <a:pPr fontAlgn="t">
              <a:buNone/>
            </a:pPr>
            <a:r>
              <a:rPr lang="en-US" sz="1800" dirty="0" smtClean="0"/>
              <a:t>In front of the courtyard was the house of my great grandfather Shloyme Spivak. They had 3 rooms, a corridor and a kitchen. Near their house grew four beautiful trees, and a large bench stood under them. My mother and uncle loved to sit there with their friends.  At the windows of the house were wooden shutters that were closed and locked at night with hooks. Into the courtyard led a small wicket and a gate.  </a:t>
            </a:r>
          </a:p>
          <a:p>
            <a:pPr fontAlgn="t">
              <a:buNone/>
            </a:pPr>
            <a:r>
              <a:rPr lang="en-US" sz="1800" dirty="0" smtClean="0"/>
              <a:t>The other house where my grandparents and mother with her brothers lived stood on a dais.  They had 2 rooms, a corridor and a kitchen.  Grandfather’s brother Yankel lived in a third house and the fourth was for rent.  On one side of the courtyard were small sheds, where they kept wood and corncobs for heating flats in the winter. Just to note, that Kaushany did not have electricity until 1939, and they used kerosene lamps for lighting and stoves for cooking. In every Jewish courtyard was a cellar for storing vegetables, fruits, and barrels of good Moldovan wine.  My great grandfather sold the grain, so their yard had a large barn, where the grain was dried before shipping to customers.</a:t>
            </a:r>
          </a:p>
          <a:p>
            <a:pPr>
              <a:buNone/>
            </a:pP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26" descr="Description: C:\JewishGen\Kaushany Research\SergeyDaniliuck\20091201_PC010028-sm.jpg"/>
          <p:cNvPicPr>
            <a:picLocks noChangeAspect="1" noChangeArrowheads="1"/>
          </p:cNvPicPr>
          <p:nvPr/>
        </p:nvPicPr>
        <p:blipFill>
          <a:blip r:embed="rId2" cstate="print"/>
          <a:srcRect/>
          <a:stretch>
            <a:fillRect/>
          </a:stretch>
        </p:blipFill>
        <p:spPr bwMode="auto">
          <a:xfrm>
            <a:off x="990600" y="609600"/>
            <a:ext cx="6054916" cy="4527550"/>
          </a:xfrm>
          <a:prstGeom prst="rect">
            <a:avLst/>
          </a:prstGeom>
          <a:noFill/>
          <a:ln w="9525">
            <a:noFill/>
            <a:miter lim="800000"/>
            <a:headEnd/>
            <a:tailEnd/>
          </a:ln>
        </p:spPr>
      </p:pic>
      <p:graphicFrame>
        <p:nvGraphicFramePr>
          <p:cNvPr id="15" name="Table 14"/>
          <p:cNvGraphicFramePr>
            <a:graphicFrameLocks noGrp="1"/>
          </p:cNvGraphicFramePr>
          <p:nvPr/>
        </p:nvGraphicFramePr>
        <p:xfrm>
          <a:off x="685800" y="5867400"/>
          <a:ext cx="7772400" cy="210312"/>
        </p:xfrm>
        <a:graphic>
          <a:graphicData uri="http://schemas.openxmlformats.org/drawingml/2006/table">
            <a:tbl>
              <a:tblPr/>
              <a:tblGrid>
                <a:gridCol w="233756"/>
                <a:gridCol w="7538644"/>
              </a:tblGrid>
              <a:tr h="0">
                <a:tc>
                  <a:txBody>
                    <a:bodyPr/>
                    <a:lstStyle/>
                    <a:p>
                      <a:pPr marL="0" marR="0">
                        <a:lnSpc>
                          <a:spcPct val="115000"/>
                        </a:lnSpc>
                        <a:spcBef>
                          <a:spcPts val="0"/>
                        </a:spcBef>
                        <a:spcAft>
                          <a:spcPts val="0"/>
                        </a:spcAft>
                      </a:pPr>
                      <a:r>
                        <a:rPr lang="en-US" sz="1200" dirty="0">
                          <a:latin typeface="Times New Roman"/>
                          <a:ea typeface="Calibri"/>
                          <a:cs typeface="Times New Roman"/>
                        </a:rPr>
                        <a:t>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1200" b="1" dirty="0">
                          <a:latin typeface="Times New Roman"/>
                          <a:ea typeface="Calibri"/>
                          <a:cs typeface="Times New Roman"/>
                        </a:rPr>
                        <a:t>1866     |                                               </a:t>
                      </a:r>
                      <a:r>
                        <a:rPr lang="en-US" sz="1200" b="1" dirty="0" smtClean="0">
                          <a:latin typeface="Times New Roman"/>
                          <a:ea typeface="Calibri"/>
                          <a:cs typeface="Times New Roman"/>
                        </a:rPr>
                        <a:t>                                     </a:t>
                      </a:r>
                      <a:r>
                        <a:rPr lang="en-US" sz="1200" b="1" dirty="0">
                          <a:latin typeface="Times New Roman"/>
                          <a:ea typeface="Calibri"/>
                          <a:cs typeface="Times New Roman"/>
                        </a:rPr>
                        <a:t>|</a:t>
                      </a:r>
                      <a:r>
                        <a:rPr lang="en-US" sz="1200" b="1" dirty="0">
                          <a:solidFill>
                            <a:srgbClr val="FF0000"/>
                          </a:solidFill>
                          <a:latin typeface="Times New Roman"/>
                          <a:ea typeface="Calibri"/>
                          <a:cs typeface="Times New Roman"/>
                        </a:rPr>
                        <a:t>1940, June </a:t>
                      </a:r>
                      <a:r>
                        <a:rPr lang="en-US" sz="1200" b="1" dirty="0" smtClean="0">
                          <a:solidFill>
                            <a:srgbClr val="FF0000"/>
                          </a:solidFill>
                          <a:latin typeface="Times New Roman"/>
                          <a:ea typeface="Calibri"/>
                          <a:cs typeface="Times New Roman"/>
                        </a:rPr>
                        <a:t>28                                         </a:t>
                      </a:r>
                      <a:r>
                        <a:rPr lang="en-US" sz="1200" b="1" dirty="0">
                          <a:latin typeface="Times New Roman"/>
                          <a:ea typeface="Calibri"/>
                          <a:cs typeface="Times New Roman"/>
                        </a:rPr>
                        <a:t>|</a:t>
                      </a:r>
                      <a:r>
                        <a:rPr lang="en-US" sz="1200" b="1" dirty="0">
                          <a:solidFill>
                            <a:srgbClr val="FF0000"/>
                          </a:solidFill>
                          <a:latin typeface="Times New Roman"/>
                          <a:ea typeface="Calibri"/>
                          <a:cs typeface="Times New Roman"/>
                        </a:rPr>
                        <a:t>1941, June 22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21513" name="Rectangle 9"/>
          <p:cNvSpPr>
            <a:spLocks noChangeArrowheads="1"/>
          </p:cNvSpPr>
          <p:nvPr/>
        </p:nvSpPr>
        <p:spPr bwMode="auto">
          <a:xfrm>
            <a:off x="685800" y="5181600"/>
            <a:ext cx="7772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Shloyme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00" dirty="0" smtClean="0">
                <a:latin typeface="Times New Roman" pitchFamily="18" charset="0"/>
                <a:ea typeface="Calibri" pitchFamily="34" charset="0"/>
                <a:cs typeface="Times New Roman" pitchFamily="18" charset="0"/>
              </a:rPr>
              <a:t>	         USSR</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occupied                                                     Beginning of</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Bessarabia	           	                              Great Patriotic War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Box 16"/>
          <p:cNvSpPr txBox="1"/>
          <p:nvPr/>
        </p:nvSpPr>
        <p:spPr>
          <a:xfrm>
            <a:off x="7162800" y="1143000"/>
            <a:ext cx="1524000" cy="646331"/>
          </a:xfrm>
          <a:prstGeom prst="rect">
            <a:avLst/>
          </a:prstGeom>
          <a:noFill/>
        </p:spPr>
        <p:txBody>
          <a:bodyPr wrap="square" rtlCol="0">
            <a:spAutoFit/>
          </a:bodyPr>
          <a:lstStyle/>
          <a:p>
            <a:r>
              <a:rPr lang="en-US" dirty="0" smtClean="0"/>
              <a:t>Kaushany in 1950s</a:t>
            </a:r>
            <a:endParaRPr lang="en-US" dirty="0"/>
          </a:p>
        </p:txBody>
      </p:sp>
      <p:sp>
        <p:nvSpPr>
          <p:cNvPr id="6" name="Slide Number Placeholder 5"/>
          <p:cNvSpPr>
            <a:spLocks noGrp="1"/>
          </p:cNvSpPr>
          <p:nvPr>
            <p:ph type="sldNum" sz="quarter" idx="12"/>
          </p:nvPr>
        </p:nvSpPr>
        <p:spPr/>
        <p:txBody>
          <a:bodyPr/>
          <a:lstStyle/>
          <a:p>
            <a:fld id="{E22CBC9E-19BE-4D2C-981C-A160452BB944}"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1096963"/>
          </a:xfrm>
        </p:spPr>
        <p:txBody>
          <a:bodyPr>
            <a:normAutofit fontScale="77500" lnSpcReduction="20000"/>
          </a:bodyPr>
          <a:lstStyle/>
          <a:p>
            <a:pPr>
              <a:buNone/>
            </a:pPr>
            <a:r>
              <a:rPr lang="en-US" dirty="0" smtClean="0"/>
              <a:t>Shloyme Spivak with his wife Sheyva Spivak (Levit) and grandchildren Khinka and Isaac,  1939, Kaushany</a:t>
            </a:r>
          </a:p>
          <a:p>
            <a:pPr>
              <a:buNone/>
            </a:pPr>
            <a:r>
              <a:rPr lang="en-US" dirty="0" smtClean="0"/>
              <a:t> </a:t>
            </a:r>
            <a:endParaRPr lang="en-US" dirty="0"/>
          </a:p>
        </p:txBody>
      </p:sp>
      <p:pic>
        <p:nvPicPr>
          <p:cNvPr id="24578" name="Picture 1" descr="Description: C:\MyFamily\Images\LeibSpivak\image003.png"/>
          <p:cNvPicPr>
            <a:picLocks noChangeAspect="1" noChangeArrowheads="1"/>
          </p:cNvPicPr>
          <p:nvPr/>
        </p:nvPicPr>
        <p:blipFill>
          <a:blip r:embed="rId2" cstate="print"/>
          <a:srcRect/>
          <a:stretch>
            <a:fillRect/>
          </a:stretch>
        </p:blipFill>
        <p:spPr bwMode="auto">
          <a:xfrm>
            <a:off x="1828800" y="381000"/>
            <a:ext cx="5486400" cy="3651374"/>
          </a:xfrm>
          <a:prstGeom prst="rect">
            <a:avLst/>
          </a:prstGeom>
          <a:noFill/>
          <a:ln w="9525">
            <a:noFill/>
            <a:miter lim="800000"/>
            <a:headEnd/>
            <a:tailEnd/>
          </a:ln>
        </p:spPr>
      </p:pic>
      <p:graphicFrame>
        <p:nvGraphicFramePr>
          <p:cNvPr id="6" name="Table 5"/>
          <p:cNvGraphicFramePr>
            <a:graphicFrameLocks noGrp="1"/>
          </p:cNvGraphicFramePr>
          <p:nvPr/>
        </p:nvGraphicFramePr>
        <p:xfrm>
          <a:off x="685800" y="5791200"/>
          <a:ext cx="7772400" cy="210312"/>
        </p:xfrm>
        <a:graphic>
          <a:graphicData uri="http://schemas.openxmlformats.org/drawingml/2006/table">
            <a:tbl>
              <a:tblPr/>
              <a:tblGrid>
                <a:gridCol w="233757"/>
                <a:gridCol w="7538643"/>
              </a:tblGrid>
              <a:tr h="0">
                <a:tc>
                  <a:txBody>
                    <a:bodyPr/>
                    <a:lstStyle/>
                    <a:p>
                      <a:pPr marL="0" marR="0">
                        <a:lnSpc>
                          <a:spcPct val="115000"/>
                        </a:lnSpc>
                        <a:spcBef>
                          <a:spcPts val="0"/>
                        </a:spcBef>
                        <a:spcAft>
                          <a:spcPts val="0"/>
                        </a:spcAft>
                      </a:pPr>
                      <a:r>
                        <a:rPr lang="en-US" sz="1200" dirty="0">
                          <a:latin typeface="Times New Roman"/>
                          <a:ea typeface="Calibri"/>
                          <a:cs typeface="Times New Roman"/>
                        </a:rPr>
                        <a:t>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1200" b="1" dirty="0">
                          <a:latin typeface="Times New Roman"/>
                          <a:ea typeface="Calibri"/>
                          <a:cs typeface="Times New Roman"/>
                        </a:rPr>
                        <a:t>1866     |                                             </a:t>
                      </a:r>
                      <a:r>
                        <a:rPr lang="en-US" sz="1200" b="1" dirty="0" smtClean="0">
                          <a:latin typeface="Times New Roman"/>
                          <a:ea typeface="Calibri"/>
                          <a:cs typeface="Times New Roman"/>
                        </a:rPr>
                        <a:t>                       </a:t>
                      </a:r>
                      <a:r>
                        <a:rPr lang="en-US" sz="1200" b="1" dirty="0">
                          <a:latin typeface="Times New Roman"/>
                          <a:ea typeface="Calibri"/>
                          <a:cs typeface="Times New Roman"/>
                        </a:rPr>
                        <a:t>|</a:t>
                      </a:r>
                      <a:r>
                        <a:rPr lang="en-US" sz="1200" b="1" dirty="0">
                          <a:solidFill>
                            <a:srgbClr val="FF0000"/>
                          </a:solidFill>
                          <a:latin typeface="Times New Roman"/>
                          <a:ea typeface="Calibri"/>
                          <a:cs typeface="Times New Roman"/>
                        </a:rPr>
                        <a:t>1940, June 28    </a:t>
                      </a:r>
                      <a:r>
                        <a:rPr lang="en-US" sz="1200" b="1" dirty="0">
                          <a:latin typeface="Times New Roman"/>
                          <a:ea typeface="Calibri"/>
                          <a:cs typeface="Times New Roman"/>
                        </a:rPr>
                        <a:t>|</a:t>
                      </a:r>
                      <a:r>
                        <a:rPr lang="en-US" sz="1200" b="1" dirty="0">
                          <a:solidFill>
                            <a:srgbClr val="FF0000"/>
                          </a:solidFill>
                          <a:latin typeface="Times New Roman"/>
                          <a:ea typeface="Calibri"/>
                          <a:cs typeface="Times New Roman"/>
                        </a:rPr>
                        <a:t>1941, June 22   </a:t>
                      </a:r>
                      <a:r>
                        <a:rPr lang="en-US" sz="1200" b="1" dirty="0" smtClean="0">
                          <a:solidFill>
                            <a:srgbClr val="FF0000"/>
                          </a:solidFill>
                          <a:latin typeface="Times New Roman"/>
                          <a:ea typeface="Calibri"/>
                          <a:cs typeface="Times New Roman"/>
                        </a:rPr>
                        <a:t>            </a:t>
                      </a:r>
                      <a:r>
                        <a:rPr lang="en-US" sz="1200" b="1" dirty="0">
                          <a:solidFill>
                            <a:srgbClr val="FF0000"/>
                          </a:solidFill>
                          <a:latin typeface="Times New Roman"/>
                          <a:ea typeface="Calibri"/>
                          <a:cs typeface="Times New Roman"/>
                        </a:rPr>
                        <a:t>|1943    </a:t>
                      </a:r>
                      <a:r>
                        <a:rPr lang="en-US" sz="1200" b="1" dirty="0" smtClean="0">
                          <a:solidFill>
                            <a:srgbClr val="FF0000"/>
                          </a:solidFill>
                          <a:latin typeface="Times New Roman"/>
                          <a:ea typeface="Calibri"/>
                          <a:cs typeface="Times New Roman"/>
                        </a:rPr>
                        <a:t>           </a:t>
                      </a:r>
                      <a:r>
                        <a:rPr lang="en-US" sz="1200" b="1" dirty="0">
                          <a:solidFill>
                            <a:srgbClr val="FF0000"/>
                          </a:solidFill>
                          <a:latin typeface="Times New Roman"/>
                          <a:ea typeface="Calibri"/>
                          <a:cs typeface="Times New Roman"/>
                        </a:rPr>
                        <a:t>|1950s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24579" name="Rectangle 3"/>
          <p:cNvSpPr>
            <a:spLocks noChangeArrowheads="1"/>
          </p:cNvSpPr>
          <p:nvPr/>
        </p:nvSpPr>
        <p:spPr bwMode="auto">
          <a:xfrm>
            <a:off x="685800" y="5105400"/>
            <a:ext cx="7772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Shloyme and Sheiva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Shloyme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died from hunger in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born        						             Djezgazgan, Kazakhstan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Soviets occupied       Beginning of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end of Jewish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Bessarabia              </a:t>
            </a:r>
            <a:r>
              <a:rPr kumimoji="0" lang="en-US" sz="1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Great Patriotic War 	             community in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Kaushany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E22CBC9E-19BE-4D2C-981C-A160452BB944}" type="slidenum">
              <a:rPr lang="en-US" smtClean="0"/>
              <a:pPr/>
              <a:t>13</a:t>
            </a:fld>
            <a:endParaRPr lang="en-US" dirty="0"/>
          </a:p>
        </p:txBody>
      </p:sp>
    </p:spTree>
    <p:extLst>
      <p:ext uri="{BB962C8B-B14F-4D97-AF65-F5344CB8AC3E}">
        <p14:creationId xmlns:p14="http://schemas.microsoft.com/office/powerpoint/2010/main" val="1141707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1676400"/>
          </a:xfrm>
        </p:spPr>
        <p:txBody>
          <a:bodyPr>
            <a:normAutofit/>
          </a:bodyPr>
          <a:lstStyle/>
          <a:p>
            <a:pPr>
              <a:buNone/>
            </a:pPr>
            <a:r>
              <a:rPr lang="en-US" dirty="0" smtClean="0"/>
              <a:t> In the beginning of July 1941 Shloyme’s family evacuated to Djezgazgan, Kazakhstan, where Shloyme and Sheiva died from hunger in 1943.</a:t>
            </a:r>
          </a:p>
          <a:p>
            <a:pPr>
              <a:buNone/>
            </a:pPr>
            <a:endParaRPr lang="en-US" dirty="0"/>
          </a:p>
        </p:txBody>
      </p:sp>
      <p:graphicFrame>
        <p:nvGraphicFramePr>
          <p:cNvPr id="6" name="Table 5"/>
          <p:cNvGraphicFramePr>
            <a:graphicFrameLocks noGrp="1"/>
          </p:cNvGraphicFramePr>
          <p:nvPr/>
        </p:nvGraphicFramePr>
        <p:xfrm>
          <a:off x="685800" y="5791200"/>
          <a:ext cx="7772400" cy="210312"/>
        </p:xfrm>
        <a:graphic>
          <a:graphicData uri="http://schemas.openxmlformats.org/drawingml/2006/table">
            <a:tbl>
              <a:tblPr/>
              <a:tblGrid>
                <a:gridCol w="233757"/>
                <a:gridCol w="7538643"/>
              </a:tblGrid>
              <a:tr h="0">
                <a:tc>
                  <a:txBody>
                    <a:bodyPr/>
                    <a:lstStyle/>
                    <a:p>
                      <a:pPr marL="0" marR="0">
                        <a:lnSpc>
                          <a:spcPct val="115000"/>
                        </a:lnSpc>
                        <a:spcBef>
                          <a:spcPts val="0"/>
                        </a:spcBef>
                        <a:spcAft>
                          <a:spcPts val="0"/>
                        </a:spcAft>
                      </a:pPr>
                      <a:r>
                        <a:rPr lang="en-US" sz="1200" dirty="0">
                          <a:latin typeface="Times New Roman"/>
                          <a:ea typeface="Calibri"/>
                          <a:cs typeface="Times New Roman"/>
                        </a:rPr>
                        <a:t>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1200" b="1" dirty="0">
                          <a:latin typeface="Times New Roman"/>
                          <a:ea typeface="Calibri"/>
                          <a:cs typeface="Times New Roman"/>
                        </a:rPr>
                        <a:t>1866     |                                             </a:t>
                      </a:r>
                      <a:r>
                        <a:rPr lang="en-US" sz="1200" b="1" dirty="0" smtClean="0">
                          <a:latin typeface="Times New Roman"/>
                          <a:ea typeface="Calibri"/>
                          <a:cs typeface="Times New Roman"/>
                        </a:rPr>
                        <a:t>                       </a:t>
                      </a:r>
                      <a:r>
                        <a:rPr lang="en-US" sz="1200" b="1" dirty="0">
                          <a:latin typeface="Times New Roman"/>
                          <a:ea typeface="Calibri"/>
                          <a:cs typeface="Times New Roman"/>
                        </a:rPr>
                        <a:t>|</a:t>
                      </a:r>
                      <a:r>
                        <a:rPr lang="en-US" sz="1200" b="1" dirty="0">
                          <a:solidFill>
                            <a:srgbClr val="FF0000"/>
                          </a:solidFill>
                          <a:latin typeface="Times New Roman"/>
                          <a:ea typeface="Calibri"/>
                          <a:cs typeface="Times New Roman"/>
                        </a:rPr>
                        <a:t>1940, June 28    </a:t>
                      </a:r>
                      <a:r>
                        <a:rPr lang="en-US" sz="1200" b="1" dirty="0">
                          <a:latin typeface="Times New Roman"/>
                          <a:ea typeface="Calibri"/>
                          <a:cs typeface="Times New Roman"/>
                        </a:rPr>
                        <a:t>|</a:t>
                      </a:r>
                      <a:r>
                        <a:rPr lang="en-US" sz="1200" b="1" dirty="0">
                          <a:solidFill>
                            <a:srgbClr val="FF0000"/>
                          </a:solidFill>
                          <a:latin typeface="Times New Roman"/>
                          <a:ea typeface="Calibri"/>
                          <a:cs typeface="Times New Roman"/>
                        </a:rPr>
                        <a:t>1941, June 22   </a:t>
                      </a:r>
                      <a:r>
                        <a:rPr lang="en-US" sz="1200" b="1" dirty="0" smtClean="0">
                          <a:solidFill>
                            <a:srgbClr val="FF0000"/>
                          </a:solidFill>
                          <a:latin typeface="Times New Roman"/>
                          <a:ea typeface="Calibri"/>
                          <a:cs typeface="Times New Roman"/>
                        </a:rPr>
                        <a:t>            </a:t>
                      </a:r>
                      <a:r>
                        <a:rPr lang="en-US" sz="1200" b="1" dirty="0">
                          <a:solidFill>
                            <a:srgbClr val="FF0000"/>
                          </a:solidFill>
                          <a:latin typeface="Times New Roman"/>
                          <a:ea typeface="Calibri"/>
                          <a:cs typeface="Times New Roman"/>
                        </a:rPr>
                        <a:t>|1943    </a:t>
                      </a:r>
                      <a:r>
                        <a:rPr lang="en-US" sz="1200" b="1" dirty="0" smtClean="0">
                          <a:solidFill>
                            <a:srgbClr val="FF0000"/>
                          </a:solidFill>
                          <a:latin typeface="Times New Roman"/>
                          <a:ea typeface="Calibri"/>
                          <a:cs typeface="Times New Roman"/>
                        </a:rPr>
                        <a:t>           </a:t>
                      </a:r>
                      <a:r>
                        <a:rPr lang="en-US" sz="1200" b="1" dirty="0">
                          <a:solidFill>
                            <a:srgbClr val="FF0000"/>
                          </a:solidFill>
                          <a:latin typeface="Times New Roman"/>
                          <a:ea typeface="Calibri"/>
                          <a:cs typeface="Times New Roman"/>
                        </a:rPr>
                        <a:t>|1950s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24579" name="Rectangle 3"/>
          <p:cNvSpPr>
            <a:spLocks noChangeArrowheads="1"/>
          </p:cNvSpPr>
          <p:nvPr/>
        </p:nvSpPr>
        <p:spPr bwMode="auto">
          <a:xfrm>
            <a:off x="685800" y="5105400"/>
            <a:ext cx="7772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Shloyme and Sheiva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Shloyme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died from hunger in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born        						             Djezgazgan, Kazakhstan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Soviets occupied       Beginning of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end of Jewish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Bessarabia              </a:t>
            </a:r>
            <a:r>
              <a:rPr kumimoji="0" lang="en-US" sz="1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Great Patriotic War 	             community in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Kaushany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E22CBC9E-19BE-4D2C-981C-A160452BB944}" type="slidenum">
              <a:rPr lang="en-US" smtClean="0"/>
              <a:pPr/>
              <a:t>14</a:t>
            </a:fld>
            <a:endParaRPr lang="en-US" dirty="0"/>
          </a:p>
        </p:txBody>
      </p:sp>
      <p:sp>
        <p:nvSpPr>
          <p:cNvPr id="8" name="Content Placeholder 2"/>
          <p:cNvSpPr txBox="1">
            <a:spLocks/>
          </p:cNvSpPr>
          <p:nvPr/>
        </p:nvSpPr>
        <p:spPr>
          <a:xfrm>
            <a:off x="613144" y="914401"/>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smtClean="0"/>
              <a:t>Great Patriotic War  (1941-1945)</a:t>
            </a:r>
          </a:p>
          <a:p>
            <a:pPr>
              <a:buFont typeface="Arial" pitchFamily="34" charset="0"/>
              <a:buNone/>
            </a:pPr>
            <a:endParaRPr lang="en-US" dirty="0"/>
          </a:p>
        </p:txBody>
      </p:sp>
      <p:sp>
        <p:nvSpPr>
          <p:cNvPr id="2" name="TextBox 1"/>
          <p:cNvSpPr txBox="1"/>
          <p:nvPr/>
        </p:nvSpPr>
        <p:spPr>
          <a:xfrm>
            <a:off x="613144" y="3331029"/>
            <a:ext cx="6625856" cy="2031325"/>
          </a:xfrm>
          <a:prstGeom prst="rect">
            <a:avLst/>
          </a:prstGeom>
          <a:noFill/>
        </p:spPr>
        <p:txBody>
          <a:bodyPr wrap="square" rtlCol="0">
            <a:spAutoFit/>
          </a:bodyPr>
          <a:lstStyle/>
          <a:p>
            <a:r>
              <a:rPr lang="en-US" dirty="0"/>
              <a:t>There are</a:t>
            </a:r>
            <a:r>
              <a:rPr lang="en-US" b="1" dirty="0"/>
              <a:t> </a:t>
            </a:r>
            <a:r>
              <a:rPr lang="en-US" dirty="0"/>
              <a:t>246 records of Jews from Kaushany in the Yad Vashem Central Database of Shoah Victims' Names. Among them are those who were killed in their native town, in their own houses, people who perished during evacuation, and those who were caught and sent to Transnistria Camps</a:t>
            </a:r>
            <a:r>
              <a:rPr lang="en-US" dirty="0" smtClean="0"/>
              <a:t>.</a:t>
            </a:r>
          </a:p>
          <a:p>
            <a:r>
              <a:rPr lang="en-US" dirty="0" smtClean="0"/>
              <a:t>80-100 Jews who could not evacuate to the East were killed mostly by moldovans living next door.</a:t>
            </a:r>
          </a:p>
        </p:txBody>
      </p:sp>
      <p:pic>
        <p:nvPicPr>
          <p:cNvPr id="1026" name="Picture 2" descr="C:\Users\SolidAppsYefim\Pictures\Kerz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6190" y="3305299"/>
            <a:ext cx="1351128"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10200"/>
          </a:xfrm>
        </p:spPr>
        <p:txBody>
          <a:bodyPr>
            <a:normAutofit fontScale="70000" lnSpcReduction="20000"/>
          </a:bodyPr>
          <a:lstStyle/>
          <a:p>
            <a:pPr marL="0" indent="0">
              <a:buNone/>
            </a:pPr>
            <a:r>
              <a:rPr lang="en-US" dirty="0"/>
              <a:t>87 Jews from Kaushany fought in the war and were killed under Stalingrad, </a:t>
            </a:r>
            <a:r>
              <a:rPr lang="en-US" dirty="0" smtClean="0"/>
              <a:t>Sevastopol, in other major battles of WWII.</a:t>
            </a:r>
            <a:endParaRPr lang="en-US" dirty="0"/>
          </a:p>
          <a:p>
            <a:pPr marL="0" indent="0">
              <a:buNone/>
            </a:pPr>
            <a:endParaRPr lang="en-US" dirty="0" smtClean="0"/>
          </a:p>
          <a:p>
            <a:pPr marL="0" indent="0">
              <a:buNone/>
            </a:pPr>
            <a:r>
              <a:rPr lang="en-US" dirty="0" smtClean="0"/>
              <a:t>My </a:t>
            </a:r>
            <a:r>
              <a:rPr lang="en-US" dirty="0"/>
              <a:t>family’s good friend and distant relative Lev Bruter, born in Kaushany was saved </a:t>
            </a:r>
            <a:r>
              <a:rPr lang="en-US" dirty="0" smtClean="0"/>
              <a:t>by </a:t>
            </a:r>
            <a:r>
              <a:rPr lang="en-US" dirty="0"/>
              <a:t>Ukrainians George and </a:t>
            </a:r>
            <a:r>
              <a:rPr lang="en-US" dirty="0"/>
              <a:t>Varvara</a:t>
            </a:r>
            <a:r>
              <a:rPr lang="en-US" dirty="0"/>
              <a:t> </a:t>
            </a:r>
            <a:r>
              <a:rPr lang="en-US" dirty="0"/>
              <a:t>Feodorovna</a:t>
            </a:r>
            <a:r>
              <a:rPr lang="en-US" dirty="0"/>
              <a:t> </a:t>
            </a:r>
            <a:r>
              <a:rPr lang="en-US" dirty="0"/>
              <a:t>Pelin</a:t>
            </a:r>
            <a:r>
              <a:rPr lang="en-US" dirty="0"/>
              <a:t> who were honored as Righteous Among the Nations by Yad Vashem in 1996.   </a:t>
            </a:r>
            <a:endParaRPr lang="en-US" dirty="0" smtClean="0"/>
          </a:p>
          <a:p>
            <a:pPr marL="0" indent="0" fontAlgn="t">
              <a:buNone/>
            </a:pPr>
            <a:r>
              <a:rPr lang="en-US" dirty="0"/>
              <a:t>Below is an excerpt from the Final Report of the International Commission on the Holocaust in Romania. (2004). Bucharest, Romania:</a:t>
            </a:r>
          </a:p>
          <a:p>
            <a:pPr marL="0" indent="0">
              <a:buNone/>
            </a:pPr>
            <a:r>
              <a:rPr lang="en-US" b="1" dirty="0" smtClean="0"/>
              <a:t>	</a:t>
            </a:r>
            <a:r>
              <a:rPr lang="en-US" b="1" dirty="0" smtClean="0"/>
              <a:t>Pelin</a:t>
            </a:r>
            <a:r>
              <a:rPr lang="en-US" b="1" dirty="0"/>
              <a:t>, George</a:t>
            </a:r>
            <a:endParaRPr lang="en-US" dirty="0"/>
          </a:p>
          <a:p>
            <a:pPr marL="0" indent="0">
              <a:buNone/>
            </a:pPr>
            <a:r>
              <a:rPr lang="en-US" b="1" dirty="0" smtClean="0"/>
              <a:t>	</a:t>
            </a:r>
            <a:r>
              <a:rPr lang="en-US" b="1" dirty="0" smtClean="0"/>
              <a:t>Pelin</a:t>
            </a:r>
            <a:r>
              <a:rPr lang="en-US" b="1" dirty="0"/>
              <a:t>, </a:t>
            </a:r>
            <a:r>
              <a:rPr lang="en-US" b="1" dirty="0"/>
              <a:t>Varvara</a:t>
            </a:r>
            <a:endParaRPr lang="en-US" dirty="0"/>
          </a:p>
          <a:p>
            <a:pPr marL="0" indent="0">
              <a:buNone/>
            </a:pPr>
            <a:r>
              <a:rPr lang="en-US" dirty="0"/>
              <a:t> </a:t>
            </a:r>
          </a:p>
          <a:p>
            <a:pPr marL="0" indent="0">
              <a:buNone/>
            </a:pPr>
            <a:r>
              <a:rPr lang="en-US" dirty="0"/>
              <a:t>George and </a:t>
            </a:r>
            <a:r>
              <a:rPr lang="en-US" dirty="0"/>
              <a:t>Varvara</a:t>
            </a:r>
            <a:r>
              <a:rPr lang="en-US" dirty="0"/>
              <a:t> </a:t>
            </a:r>
            <a:r>
              <a:rPr lang="en-US" dirty="0"/>
              <a:t>Pelin</a:t>
            </a:r>
            <a:r>
              <a:rPr lang="en-US" dirty="0"/>
              <a:t> were farmers living in the village of </a:t>
            </a:r>
            <a:r>
              <a:rPr lang="en-US" dirty="0"/>
              <a:t>Malayeshty</a:t>
            </a:r>
            <a:r>
              <a:rPr lang="en-US" dirty="0"/>
              <a:t> in the </a:t>
            </a:r>
            <a:r>
              <a:rPr lang="en-US" dirty="0" smtClean="0"/>
              <a:t>Tiraspol district</a:t>
            </a:r>
            <a:r>
              <a:rPr lang="en-US" dirty="0"/>
              <a:t>. In March 1944, they sheltered Lev Bruter in their home. Bruter was a young </a:t>
            </a:r>
            <a:r>
              <a:rPr lang="en-US" dirty="0" smtClean="0"/>
              <a:t>Jewish native </a:t>
            </a:r>
            <a:r>
              <a:rPr lang="en-US" dirty="0"/>
              <a:t>of the town of Kaushany in Moldova whom they had never met before the </a:t>
            </a:r>
            <a:r>
              <a:rPr lang="en-US" dirty="0" smtClean="0"/>
              <a:t>war.</a:t>
            </a:r>
          </a:p>
          <a:p>
            <a:pPr marL="0" indent="0">
              <a:buNone/>
            </a:pPr>
            <a:r>
              <a:rPr lang="en-US" sz="2000" dirty="0" smtClean="0"/>
              <a:t>File </a:t>
            </a:r>
            <a:r>
              <a:rPr lang="en-US" sz="2000" dirty="0"/>
              <a:t>6853.</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15</a:t>
            </a:fld>
            <a:endParaRPr lang="en-US" dirty="0"/>
          </a:p>
        </p:txBody>
      </p:sp>
    </p:spTree>
    <p:extLst>
      <p:ext uri="{BB962C8B-B14F-4D97-AF65-F5344CB8AC3E}">
        <p14:creationId xmlns:p14="http://schemas.microsoft.com/office/powerpoint/2010/main" val="344486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Kaushany, 21 century</a:t>
            </a:r>
            <a:endParaRPr lang="en-US" dirty="0"/>
          </a:p>
        </p:txBody>
      </p:sp>
      <p:sp>
        <p:nvSpPr>
          <p:cNvPr id="3" name="Content Placeholder 2"/>
          <p:cNvSpPr>
            <a:spLocks noGrp="1"/>
          </p:cNvSpPr>
          <p:nvPr>
            <p:ph idx="1"/>
          </p:nvPr>
        </p:nvSpPr>
        <p:spPr>
          <a:xfrm>
            <a:off x="457200" y="1600201"/>
            <a:ext cx="8229600" cy="1219200"/>
          </a:xfrm>
        </p:spPr>
        <p:txBody>
          <a:bodyPr>
            <a:normAutofit fontScale="92500" lnSpcReduction="20000"/>
          </a:bodyPr>
          <a:lstStyle/>
          <a:p>
            <a:pPr marL="0" indent="0">
              <a:buNone/>
            </a:pPr>
            <a:r>
              <a:rPr lang="en-US" sz="2400" dirty="0" smtClean="0"/>
              <a:t>According to my parents, relatives and friends from Kaushany,  the last Jew left Kaushany in 1970s.  At that time the cemetery was destroyed and farmer’s houses build on top.  According to statistics from 2000, there are 6 Jews living in Kaushany…</a:t>
            </a:r>
            <a:endParaRPr lang="en-US" sz="24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16</a:t>
            </a:fld>
            <a:endParaRPr lang="en-US" dirty="0"/>
          </a:p>
        </p:txBody>
      </p:sp>
      <p:pic>
        <p:nvPicPr>
          <p:cNvPr id="5" name="Picture 4" descr="C:\JewishGen\Kaushany Research\SergeyDaniliuck\Untitled-TrueColor-03-s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819400"/>
            <a:ext cx="3352800" cy="2819400"/>
          </a:xfrm>
          <a:prstGeom prst="rect">
            <a:avLst/>
          </a:prstGeom>
          <a:noFill/>
          <a:ln>
            <a:noFill/>
          </a:ln>
        </p:spPr>
      </p:pic>
      <p:pic>
        <p:nvPicPr>
          <p:cNvPr id="6" name="Picture 5" descr="C:\JewishGen\Kaushany Research\SergeyDaniliuck\Grave-Stones\20091201 PC010018-from Museum-s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805545"/>
            <a:ext cx="2819400" cy="1676400"/>
          </a:xfrm>
          <a:prstGeom prst="rect">
            <a:avLst/>
          </a:prstGeom>
          <a:noFill/>
          <a:ln>
            <a:noFill/>
          </a:ln>
        </p:spPr>
      </p:pic>
      <p:pic>
        <p:nvPicPr>
          <p:cNvPr id="7" name="Picture 6" descr="C:\JewishGen\Kaushany Research\SergeyDaniliuck\Grave-Stones\20110707_CIMG9224_Part of the Stone_children found-sm.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799" y="4679868"/>
            <a:ext cx="2205037" cy="1541145"/>
          </a:xfrm>
          <a:prstGeom prst="rect">
            <a:avLst/>
          </a:prstGeom>
          <a:noFill/>
          <a:ln>
            <a:noFill/>
          </a:ln>
        </p:spPr>
      </p:pic>
      <p:pic>
        <p:nvPicPr>
          <p:cNvPr id="8" name="Picture 7" descr="C:\JewishGen\Kaushany Research\SergeyDaniliuck\Grave-Stones\20110804_CIMG0503-sm.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648200"/>
            <a:ext cx="1804988" cy="1797050"/>
          </a:xfrm>
          <a:prstGeom prst="rect">
            <a:avLst/>
          </a:prstGeom>
          <a:noFill/>
          <a:ln>
            <a:noFill/>
          </a:ln>
        </p:spPr>
      </p:pic>
    </p:spTree>
    <p:extLst>
      <p:ext uri="{BB962C8B-B14F-4D97-AF65-F5344CB8AC3E}">
        <p14:creationId xmlns:p14="http://schemas.microsoft.com/office/powerpoint/2010/main" val="3975970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ssd</a:t>
            </a: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17</a:t>
            </a:fld>
            <a:endParaRPr lang="en-US" dirty="0"/>
          </a:p>
        </p:txBody>
      </p:sp>
      <p:pic>
        <p:nvPicPr>
          <p:cNvPr id="5" name="Picture 4" descr="C:\JewishGen\Kaushany Research\SergeyDaniliuck\20110207_CIMG4825_Synagogu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702" y="609600"/>
            <a:ext cx="3288665" cy="2466975"/>
          </a:xfrm>
          <a:prstGeom prst="rect">
            <a:avLst/>
          </a:prstGeom>
          <a:noFill/>
          <a:ln>
            <a:noFill/>
          </a:ln>
        </p:spPr>
      </p:pic>
      <p:pic>
        <p:nvPicPr>
          <p:cNvPr id="6" name="Picture 5" descr="C:\JewishGen\Kaushany Research\SergeyDaniliuck\Grave-Stones\IMG_0105-s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51" y="3581400"/>
            <a:ext cx="3381375" cy="2534285"/>
          </a:xfrm>
          <a:prstGeom prst="rect">
            <a:avLst/>
          </a:prstGeom>
          <a:noFill/>
          <a:ln>
            <a:noFill/>
          </a:ln>
        </p:spPr>
      </p:pic>
      <p:sp>
        <p:nvSpPr>
          <p:cNvPr id="7" name="TextBox 6"/>
          <p:cNvSpPr txBox="1"/>
          <p:nvPr/>
        </p:nvSpPr>
        <p:spPr>
          <a:xfrm>
            <a:off x="4267200" y="838200"/>
            <a:ext cx="3352800" cy="1754326"/>
          </a:xfrm>
          <a:prstGeom prst="rect">
            <a:avLst/>
          </a:prstGeom>
          <a:noFill/>
        </p:spPr>
        <p:txBody>
          <a:bodyPr wrap="square" rtlCol="0">
            <a:spAutoFit/>
          </a:bodyPr>
          <a:lstStyle/>
          <a:p>
            <a:r>
              <a:rPr lang="en-US" dirty="0"/>
              <a:t>House in Kaushany, which is to this day called “Synagogue”, even though no synagogues have existed in Kaushany at least for 60 years.</a:t>
            </a:r>
          </a:p>
          <a:p>
            <a:endParaRPr lang="en-US" dirty="0"/>
          </a:p>
        </p:txBody>
      </p:sp>
      <p:sp>
        <p:nvSpPr>
          <p:cNvPr id="8" name="TextBox 7"/>
          <p:cNvSpPr txBox="1"/>
          <p:nvPr/>
        </p:nvSpPr>
        <p:spPr>
          <a:xfrm>
            <a:off x="4495800" y="3733800"/>
            <a:ext cx="3657600" cy="1477328"/>
          </a:xfrm>
          <a:prstGeom prst="rect">
            <a:avLst/>
          </a:prstGeom>
          <a:noFill/>
        </p:spPr>
        <p:txBody>
          <a:bodyPr wrap="square" rtlCol="0">
            <a:spAutoFit/>
          </a:bodyPr>
          <a:lstStyle/>
          <a:p>
            <a:pPr fontAlgn="t"/>
            <a:r>
              <a:rPr lang="en-US" dirty="0"/>
              <a:t>A stone found not far from Kaushany in a wooded area.</a:t>
            </a:r>
          </a:p>
          <a:p>
            <a:pPr fontAlgn="t"/>
            <a:r>
              <a:rPr lang="en-US" dirty="0"/>
              <a:t> </a:t>
            </a:r>
          </a:p>
          <a:p>
            <a:pPr fontAlgn="t"/>
            <a:r>
              <a:rPr lang="en-US" dirty="0"/>
              <a:t>Courtesy of Sergey </a:t>
            </a:r>
            <a:r>
              <a:rPr lang="en-US" dirty="0"/>
              <a:t>Daniliyck</a:t>
            </a:r>
            <a:r>
              <a:rPr lang="en-US" dirty="0"/>
              <a:t>, 2012</a:t>
            </a:r>
          </a:p>
          <a:p>
            <a:endParaRPr lang="en-US" dirty="0"/>
          </a:p>
        </p:txBody>
      </p:sp>
    </p:spTree>
    <p:extLst>
      <p:ext uri="{BB962C8B-B14F-4D97-AF65-F5344CB8AC3E}">
        <p14:creationId xmlns:p14="http://schemas.microsoft.com/office/powerpoint/2010/main" val="353638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findings not included in the original research</a:t>
            </a:r>
            <a:endParaRPr lang="en-US" dirty="0"/>
          </a:p>
        </p:txBody>
      </p:sp>
      <p:sp>
        <p:nvSpPr>
          <p:cNvPr id="3" name="Content Placeholder 2"/>
          <p:cNvSpPr>
            <a:spLocks noGrp="1"/>
          </p:cNvSpPr>
          <p:nvPr>
            <p:ph idx="1"/>
          </p:nvPr>
        </p:nvSpPr>
        <p:spPr/>
        <p:txBody>
          <a:bodyPr/>
          <a:lstStyle/>
          <a:p>
            <a:r>
              <a:rPr lang="en-US" dirty="0"/>
              <a:t>Official documents about division of land between Christians and Jews </a:t>
            </a:r>
            <a:r>
              <a:rPr lang="en-US" dirty="0" smtClean="0"/>
              <a:t>1834-1837</a:t>
            </a:r>
          </a:p>
          <a:p>
            <a:pPr marL="0" indent="0">
              <a:buNone/>
            </a:pPr>
            <a:endParaRPr lang="en-US" dirty="0"/>
          </a:p>
          <a:p>
            <a:r>
              <a:rPr lang="en-US" dirty="0"/>
              <a:t>School documents from 1936</a:t>
            </a:r>
          </a:p>
          <a:p>
            <a:endParaRPr lang="en-US" dirty="0" smtClean="0"/>
          </a:p>
          <a:p>
            <a:r>
              <a:rPr lang="en-US" dirty="0" smtClean="0"/>
              <a:t>Land documents from 1941, created by Romanian authorities during Bessarabia occupation in World War II</a:t>
            </a:r>
          </a:p>
        </p:txBody>
      </p:sp>
      <p:sp>
        <p:nvSpPr>
          <p:cNvPr id="4" name="Slide Number Placeholder 3"/>
          <p:cNvSpPr>
            <a:spLocks noGrp="1"/>
          </p:cNvSpPr>
          <p:nvPr>
            <p:ph type="sldNum" sz="quarter" idx="12"/>
          </p:nvPr>
        </p:nvSpPr>
        <p:spPr/>
        <p:txBody>
          <a:bodyPr/>
          <a:lstStyle/>
          <a:p>
            <a:fld id="{E22CBC9E-19BE-4D2C-981C-A160452BB944}" type="slidenum">
              <a:rPr lang="en-US" smtClean="0"/>
              <a:pPr/>
              <a:t>18</a:t>
            </a:fld>
            <a:endParaRPr lang="en-US" dirty="0"/>
          </a:p>
        </p:txBody>
      </p:sp>
    </p:spTree>
    <p:extLst>
      <p:ext uri="{BB962C8B-B14F-4D97-AF65-F5344CB8AC3E}">
        <p14:creationId xmlns:p14="http://schemas.microsoft.com/office/powerpoint/2010/main" val="2878633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23900"/>
            <a:ext cx="8229600" cy="1143000"/>
          </a:xfrm>
        </p:spPr>
        <p:txBody>
          <a:bodyPr>
            <a:normAutofit fontScale="90000"/>
          </a:bodyPr>
          <a:lstStyle/>
          <a:p>
            <a:r>
              <a:rPr lang="en-US" sz="2700" dirty="0"/>
              <a:t>Official documents about division of land between </a:t>
            </a:r>
            <a:r>
              <a:rPr lang="en-US" sz="2700" dirty="0" smtClean="0"/>
              <a:t/>
            </a:r>
            <a:br>
              <a:rPr lang="en-US" sz="2700" dirty="0" smtClean="0"/>
            </a:br>
            <a:r>
              <a:rPr lang="en-US" sz="2700" dirty="0" smtClean="0"/>
              <a:t>Christians </a:t>
            </a:r>
            <a:r>
              <a:rPr lang="en-US" sz="2700" dirty="0"/>
              <a:t>and </a:t>
            </a:r>
            <a:r>
              <a:rPr lang="en-US" sz="2700" dirty="0" smtClean="0"/>
              <a:t>Jews, </a:t>
            </a:r>
            <a:r>
              <a:rPr lang="en-US" sz="2700" dirty="0"/>
              <a:t>1834-1837</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19</a:t>
            </a:fld>
            <a:endParaRPr lang="en-US" dirty="0"/>
          </a:p>
        </p:txBody>
      </p:sp>
      <p:pic>
        <p:nvPicPr>
          <p:cNvPr id="2050" name="Picture 2" descr="C:\JewishGen\Kaushany Research\A-FromAllaC New documents July2013\_DSC1497-m.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352800"/>
            <a:ext cx="5900738"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1524000"/>
            <a:ext cx="7239000" cy="1754326"/>
          </a:xfrm>
          <a:prstGeom prst="rect">
            <a:avLst/>
          </a:prstGeom>
          <a:noFill/>
        </p:spPr>
        <p:txBody>
          <a:bodyPr wrap="square" rtlCol="0">
            <a:spAutoFit/>
          </a:bodyPr>
          <a:lstStyle/>
          <a:p>
            <a:r>
              <a:rPr lang="en-US" dirty="0" smtClean="0"/>
              <a:t>After 3 years of meetings with officials and writing to authorities, Jewish society of Kaushany was separated with their land!  Jews will pay land taxes similar to other population in towns, and 80 existing families (according to last census) would have rights to the land in the future.  80 heads of households signed the sentence.  &lt;This long document will be fully translated in the future.&gt;</a:t>
            </a:r>
            <a:endParaRPr lang="en-US" dirty="0"/>
          </a:p>
        </p:txBody>
      </p:sp>
    </p:spTree>
    <p:extLst>
      <p:ext uri="{BB962C8B-B14F-4D97-AF65-F5344CB8AC3E}">
        <p14:creationId xmlns:p14="http://schemas.microsoft.com/office/powerpoint/2010/main" val="285061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ctr">
              <a:buNone/>
            </a:pPr>
            <a:r>
              <a:rPr lang="en-US" dirty="0"/>
              <a:t>Jewish Life in Bessarabia Through the Lens of</a:t>
            </a:r>
            <a:br>
              <a:rPr lang="en-US" dirty="0"/>
            </a:br>
            <a:r>
              <a:rPr lang="en-US" dirty="0"/>
              <a:t>the Shtetl </a:t>
            </a:r>
            <a:r>
              <a:rPr lang="en-US" dirty="0" smtClean="0"/>
              <a:t>Kaushany</a:t>
            </a:r>
          </a:p>
          <a:p>
            <a:pPr marL="0" indent="0" algn="ctr">
              <a:buNone/>
            </a:pPr>
            <a:endParaRPr lang="en-US" dirty="0" smtClean="0"/>
          </a:p>
          <a:p>
            <a:pPr marL="0" indent="0">
              <a:buNone/>
            </a:pPr>
            <a:r>
              <a:rPr lang="en-US" sz="2800" dirty="0" smtClean="0"/>
              <a:t>I.	Introduction</a:t>
            </a:r>
            <a:endParaRPr lang="en-US" sz="2800" dirty="0"/>
          </a:p>
          <a:p>
            <a:pPr marL="0" indent="0">
              <a:buNone/>
            </a:pPr>
            <a:r>
              <a:rPr lang="en-US" sz="2800" dirty="0"/>
              <a:t>II.	Kaushany before 1918</a:t>
            </a:r>
          </a:p>
          <a:p>
            <a:pPr marL="571500" indent="-571500">
              <a:buAutoNum type="romanUcPeriod" startAt="3"/>
            </a:pPr>
            <a:r>
              <a:rPr lang="en-US" sz="2800" dirty="0" smtClean="0"/>
              <a:t>1918-1940</a:t>
            </a:r>
            <a:r>
              <a:rPr lang="en-US" sz="2800" dirty="0"/>
              <a:t>, Jewish life in shtetl </a:t>
            </a:r>
            <a:r>
              <a:rPr lang="en-US" sz="2800" dirty="0" smtClean="0"/>
              <a:t>Kaushany</a:t>
            </a:r>
          </a:p>
          <a:p>
            <a:pPr marL="571500" indent="-571500">
              <a:buAutoNum type="romanUcPeriod" startAt="3"/>
            </a:pPr>
            <a:r>
              <a:rPr lang="en-US" sz="2800" dirty="0" smtClean="0"/>
              <a:t>Instead </a:t>
            </a:r>
            <a:r>
              <a:rPr lang="en-US" sz="2800" dirty="0"/>
              <a:t>of conclusion: the end of the Jewish </a:t>
            </a:r>
            <a:r>
              <a:rPr lang="en-US" sz="2800" dirty="0" smtClean="0"/>
              <a:t>	community </a:t>
            </a:r>
            <a:r>
              <a:rPr lang="en-US" sz="2800" dirty="0"/>
              <a:t>in </a:t>
            </a:r>
            <a:r>
              <a:rPr lang="en-US" sz="2800" dirty="0" smtClean="0"/>
              <a:t>Kaushany</a:t>
            </a:r>
          </a:p>
          <a:p>
            <a:pPr marL="571500" indent="-571500">
              <a:buAutoNum type="romanUcPeriod" startAt="3"/>
            </a:pPr>
            <a:r>
              <a:rPr lang="en-US" sz="2800" dirty="0" smtClean="0"/>
              <a:t>New findings not included in the original research</a:t>
            </a:r>
          </a:p>
          <a:p>
            <a:pPr marL="571500" indent="-571500">
              <a:buAutoNum type="romanUcPeriod" startAt="3"/>
            </a:pPr>
            <a:r>
              <a:rPr lang="en-US" sz="2800" dirty="0" smtClean="0"/>
              <a:t>What else I am looking at?</a:t>
            </a:r>
            <a:endParaRPr lang="en-US" sz="2800" dirty="0"/>
          </a:p>
          <a:p>
            <a:pPr marL="0" indent="0" algn="ctr">
              <a:buNone/>
            </a:pP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a:t>
            </a:fld>
            <a:endParaRPr lang="en-US" dirty="0"/>
          </a:p>
        </p:txBody>
      </p:sp>
    </p:spTree>
    <p:extLst>
      <p:ext uri="{BB962C8B-B14F-4D97-AF65-F5344CB8AC3E}">
        <p14:creationId xmlns:p14="http://schemas.microsoft.com/office/powerpoint/2010/main" val="2092680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School documents from </a:t>
            </a:r>
            <a:r>
              <a:rPr lang="en-US" dirty="0" smtClean="0"/>
              <a:t>1936-37</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20</a:t>
            </a:fld>
            <a:endParaRPr lang="en-US" dirty="0"/>
          </a:p>
        </p:txBody>
      </p:sp>
      <p:pic>
        <p:nvPicPr>
          <p:cNvPr id="3074" name="Picture 2" descr="C:\MyFamily\Images\BumaHinkaKogan\From Alla - education\DSCN0041-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494" y="762000"/>
            <a:ext cx="3505199" cy="55059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5800" y="1219200"/>
            <a:ext cx="3657600" cy="2585323"/>
          </a:xfrm>
          <a:prstGeom prst="rect">
            <a:avLst/>
          </a:prstGeom>
          <a:noFill/>
        </p:spPr>
        <p:txBody>
          <a:bodyPr wrap="square" rtlCol="0">
            <a:spAutoFit/>
          </a:bodyPr>
          <a:lstStyle/>
          <a:p>
            <a:r>
              <a:rPr lang="en-US" dirty="0" smtClean="0"/>
              <a:t>School report card (in Romanian) for my father (</a:t>
            </a:r>
            <a:r>
              <a:rPr lang="en-US" dirty="0" smtClean="0"/>
              <a:t>z’’l</a:t>
            </a:r>
            <a:r>
              <a:rPr lang="en-US" dirty="0" smtClean="0"/>
              <a:t>) Abram Kogan with his photo and signature.</a:t>
            </a:r>
          </a:p>
          <a:p>
            <a:endParaRPr lang="en-US" dirty="0"/>
          </a:p>
          <a:p>
            <a:r>
              <a:rPr lang="en-US" dirty="0" smtClean="0"/>
              <a:t>It says in the report that his nationality is </a:t>
            </a:r>
            <a:r>
              <a:rPr lang="en-US" dirty="0" smtClean="0"/>
              <a:t>Israelita</a:t>
            </a:r>
            <a:r>
              <a:rPr lang="en-US" dirty="0" smtClean="0"/>
              <a:t> and religion of father, mother and Abram is Mosaic.  Also father’s profession – commerce.</a:t>
            </a:r>
          </a:p>
          <a:p>
            <a:endParaRPr lang="en-US" dirty="0"/>
          </a:p>
        </p:txBody>
      </p:sp>
    </p:spTree>
    <p:extLst>
      <p:ext uri="{BB962C8B-B14F-4D97-AF65-F5344CB8AC3E}">
        <p14:creationId xmlns:p14="http://schemas.microsoft.com/office/powerpoint/2010/main" val="2904348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fontScale="90000"/>
          </a:bodyPr>
          <a:lstStyle/>
          <a:p>
            <a:r>
              <a:rPr lang="en-US" sz="2700" dirty="0"/>
              <a:t>Land documents from 1941, created by Romanian authorities during Bessarabia occupation in World War II</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21</a:t>
            </a:fld>
            <a:endParaRPr lang="en-US" dirty="0"/>
          </a:p>
        </p:txBody>
      </p:sp>
      <p:pic>
        <p:nvPicPr>
          <p:cNvPr id="4098" name="Picture 2" descr="C:\JewishGen\Kaushany Research\LandDocuments1941\12-m.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6019800" cy="30116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572000"/>
            <a:ext cx="7675728" cy="923330"/>
          </a:xfrm>
          <a:prstGeom prst="rect">
            <a:avLst/>
          </a:prstGeom>
          <a:noFill/>
        </p:spPr>
        <p:txBody>
          <a:bodyPr wrap="square" rtlCol="0">
            <a:spAutoFit/>
          </a:bodyPr>
          <a:lstStyle/>
          <a:p>
            <a:r>
              <a:rPr lang="en-US" dirty="0" smtClean="0"/>
              <a:t>Kogan </a:t>
            </a:r>
            <a:r>
              <a:rPr lang="en-US" dirty="0" smtClean="0"/>
              <a:t>Eynekh</a:t>
            </a:r>
            <a:endParaRPr lang="en-US" dirty="0" smtClean="0"/>
          </a:p>
          <a:p>
            <a:r>
              <a:rPr lang="en-US" dirty="0" smtClean="0"/>
              <a:t>One house on the ground, covered with planks.  2 rooms and 1 kitchen, a store made of stone covered with iron. Yard 150 </a:t>
            </a:r>
            <a:r>
              <a:rPr lang="en-US" dirty="0" smtClean="0"/>
              <a:t>sq.m</a:t>
            </a:r>
            <a:r>
              <a:rPr lang="en-US" dirty="0" smtClean="0"/>
              <a:t>., 35,000 (cost).</a:t>
            </a:r>
            <a:endParaRPr lang="en-US" dirty="0"/>
          </a:p>
        </p:txBody>
      </p:sp>
      <p:sp>
        <p:nvSpPr>
          <p:cNvPr id="6" name="TextBox 5"/>
          <p:cNvSpPr txBox="1"/>
          <p:nvPr/>
        </p:nvSpPr>
        <p:spPr>
          <a:xfrm>
            <a:off x="6477000" y="1371600"/>
            <a:ext cx="1828800" cy="1754326"/>
          </a:xfrm>
          <a:prstGeom prst="rect">
            <a:avLst/>
          </a:prstGeom>
          <a:noFill/>
        </p:spPr>
        <p:txBody>
          <a:bodyPr wrap="square" rtlCol="0">
            <a:spAutoFit/>
          </a:bodyPr>
          <a:lstStyle/>
          <a:p>
            <a:r>
              <a:rPr lang="en-US" dirty="0" smtClean="0"/>
              <a:t>227 families owned houses in Kaushany, from total of about 400-500 families before the war.</a:t>
            </a:r>
            <a:endParaRPr lang="en-US" dirty="0"/>
          </a:p>
        </p:txBody>
      </p:sp>
    </p:spTree>
    <p:extLst>
      <p:ext uri="{BB962C8B-B14F-4D97-AF65-F5344CB8AC3E}">
        <p14:creationId xmlns:p14="http://schemas.microsoft.com/office/powerpoint/2010/main" val="468982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I am looking at?</a:t>
            </a:r>
            <a:endParaRPr lang="en-US" dirty="0"/>
          </a:p>
        </p:txBody>
      </p:sp>
      <p:sp>
        <p:nvSpPr>
          <p:cNvPr id="3" name="Content Placeholder 2"/>
          <p:cNvSpPr>
            <a:spLocks noGrp="1"/>
          </p:cNvSpPr>
          <p:nvPr>
            <p:ph idx="1"/>
          </p:nvPr>
        </p:nvSpPr>
        <p:spPr/>
        <p:txBody>
          <a:bodyPr/>
          <a:lstStyle/>
          <a:p>
            <a:r>
              <a:rPr lang="en-US" dirty="0" smtClean="0"/>
              <a:t>Find a census of Jews from 18 century, Moldova/Ottoman Empire  (it was one in 1770s done by Russian army, who stationed in Bessarabia)</a:t>
            </a:r>
          </a:p>
          <a:p>
            <a:r>
              <a:rPr lang="en-US" dirty="0" smtClean="0"/>
              <a:t>Find out when the first Jews appeared in Kaushany? </a:t>
            </a:r>
            <a:r>
              <a:rPr lang="en-US" dirty="0"/>
              <a:t>(I think around 16 century</a:t>
            </a:r>
            <a:r>
              <a:rPr lang="en-US" dirty="0" smtClean="0"/>
              <a:t>)</a:t>
            </a:r>
          </a:p>
          <a:p>
            <a:r>
              <a:rPr lang="en-US" dirty="0" smtClean="0"/>
              <a:t>Find origin of these Jews in Kaushany.</a:t>
            </a:r>
          </a:p>
          <a:p>
            <a:r>
              <a:rPr lang="en-US" dirty="0" smtClean="0"/>
              <a:t>More…</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22</a:t>
            </a:fld>
            <a:endParaRPr lang="en-US" dirty="0"/>
          </a:p>
        </p:txBody>
      </p:sp>
    </p:spTree>
    <p:extLst>
      <p:ext uri="{BB962C8B-B14F-4D97-AF65-F5344CB8AC3E}">
        <p14:creationId xmlns:p14="http://schemas.microsoft.com/office/powerpoint/2010/main" val="280315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ctr">
              <a:buNone/>
            </a:pPr>
            <a:r>
              <a:rPr lang="en-US" sz="3600" i="1" dirty="0" smtClean="0">
                <a:latin typeface="French Script MT" pitchFamily="66" charset="0"/>
              </a:rPr>
              <a:t>There is not a single monument, </a:t>
            </a:r>
          </a:p>
          <a:p>
            <a:pPr algn="ctr">
              <a:buNone/>
            </a:pPr>
            <a:r>
              <a:rPr lang="en-US" sz="3600" i="1" dirty="0" smtClean="0">
                <a:latin typeface="French Script MT" pitchFamily="66" charset="0"/>
              </a:rPr>
              <a:t>sign, </a:t>
            </a:r>
          </a:p>
          <a:p>
            <a:pPr algn="ctr">
              <a:buNone/>
            </a:pPr>
            <a:r>
              <a:rPr lang="en-US" sz="3600" i="1" dirty="0" smtClean="0">
                <a:latin typeface="French Script MT" pitchFamily="66" charset="0"/>
              </a:rPr>
              <a:t>tablet, or reminder </a:t>
            </a:r>
          </a:p>
          <a:p>
            <a:pPr algn="ctr">
              <a:buNone/>
            </a:pPr>
            <a:r>
              <a:rPr lang="en-US" sz="3600" i="1" dirty="0" smtClean="0">
                <a:latin typeface="French Script MT" pitchFamily="66" charset="0"/>
              </a:rPr>
              <a:t>of a Jewish past for the Shtetl Kaushany. </a:t>
            </a:r>
          </a:p>
          <a:p>
            <a:pPr algn="ctr">
              <a:buNone/>
            </a:pPr>
            <a:r>
              <a:rPr lang="en-US" sz="3600" i="1" dirty="0" smtClean="0">
                <a:latin typeface="French Script MT" pitchFamily="66" charset="0"/>
              </a:rPr>
              <a:t>Who will remember all who perished during </a:t>
            </a:r>
          </a:p>
          <a:p>
            <a:pPr algn="ctr">
              <a:buNone/>
            </a:pPr>
            <a:r>
              <a:rPr lang="en-US" sz="3600" i="1" dirty="0" smtClean="0">
                <a:latin typeface="French Script MT" pitchFamily="66" charset="0"/>
              </a:rPr>
              <a:t>the Holocaust? </a:t>
            </a:r>
          </a:p>
          <a:p>
            <a:pPr algn="ctr">
              <a:buNone/>
            </a:pPr>
            <a:r>
              <a:rPr lang="en-US" sz="3600" i="1" dirty="0" smtClean="0">
                <a:latin typeface="French Script MT" pitchFamily="66" charset="0"/>
              </a:rPr>
              <a:t>Who will put stones and flowers to a monument of the Jewish residents of Kaushany?</a:t>
            </a:r>
          </a:p>
          <a:p>
            <a:pPr algn="ctr">
              <a:buNone/>
            </a:pPr>
            <a:r>
              <a:rPr lang="en-US" sz="3600" i="1" dirty="0" smtClean="0">
                <a:latin typeface="French Script MT" pitchFamily="66" charset="0"/>
              </a:rPr>
              <a:t>I will.</a:t>
            </a:r>
            <a:endParaRPr lang="en-US" sz="3600" i="1" dirty="0">
              <a:latin typeface="French Script MT" pitchFamily="66" charset="0"/>
            </a:endParaRPr>
          </a:p>
        </p:txBody>
      </p:sp>
      <p:sp>
        <p:nvSpPr>
          <p:cNvPr id="4" name="Slide Number Placeholder 3"/>
          <p:cNvSpPr>
            <a:spLocks noGrp="1"/>
          </p:cNvSpPr>
          <p:nvPr>
            <p:ph type="sldNum" sz="quarter" idx="12"/>
          </p:nvPr>
        </p:nvSpPr>
        <p:spPr/>
        <p:txBody>
          <a:bodyPr/>
          <a:lstStyle/>
          <a:p>
            <a:fld id="{E22CBC9E-19BE-4D2C-981C-A160452BB944}"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sz="3600" dirty="0"/>
              <a:t>Jewish Life in Bessarabia Through the Lens of</a:t>
            </a:r>
            <a:br>
              <a:rPr lang="en-US" sz="3600" dirty="0"/>
            </a:br>
            <a:r>
              <a:rPr lang="en-US" sz="3600" dirty="0"/>
              <a:t>the Shtetl Kaushany</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Full text of the </a:t>
            </a:r>
            <a:r>
              <a:rPr lang="en-US" dirty="0" smtClean="0"/>
              <a:t>research paper </a:t>
            </a:r>
            <a:r>
              <a:rPr lang="en-US" dirty="0"/>
              <a:t>is available at:  </a:t>
            </a:r>
            <a:r>
              <a:rPr lang="en-US" sz="2400" dirty="0">
                <a:hlinkClick r:id="rId2"/>
              </a:rPr>
              <a:t>http://www.jewishgen.org/Bessarabia/files/FinalPaper.pdf</a:t>
            </a:r>
            <a:endParaRPr lang="en-US" sz="2400" dirty="0"/>
          </a:p>
          <a:p>
            <a:pPr marL="0" indent="0">
              <a:buNone/>
            </a:pPr>
            <a:endParaRPr lang="en-US" dirty="0" smtClean="0"/>
          </a:p>
          <a:p>
            <a:pPr marL="0" indent="0">
              <a:buNone/>
            </a:pPr>
            <a:endParaRPr lang="en-US" dirty="0"/>
          </a:p>
          <a:p>
            <a:pPr marL="0" indent="0">
              <a:buNone/>
            </a:pPr>
            <a:r>
              <a:rPr lang="en-US" dirty="0" smtClean="0"/>
              <a:t>			Questions ?</a:t>
            </a: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24</a:t>
            </a:fld>
            <a:endParaRPr lang="en-US" dirty="0"/>
          </a:p>
        </p:txBody>
      </p:sp>
    </p:spTree>
    <p:extLst>
      <p:ext uri="{BB962C8B-B14F-4D97-AF65-F5344CB8AC3E}">
        <p14:creationId xmlns:p14="http://schemas.microsoft.com/office/powerpoint/2010/main" val="6938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JewishGen\2012 International Conference in Paris\Maps\Europ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9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117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sz="2000" b="1" dirty="0"/>
              <a:t>Shloyme Spivak</a:t>
            </a:r>
            <a:endParaRPr lang="en-US" sz="2000" dirty="0"/>
          </a:p>
          <a:p>
            <a:pPr marL="0" indent="0">
              <a:buNone/>
            </a:pPr>
            <a:r>
              <a:rPr lang="en-US" sz="2000" dirty="0"/>
              <a:t>born October 10, 1866, Kaushany, Bessarabia, </a:t>
            </a:r>
            <a:r>
              <a:rPr lang="en-US" sz="2400" dirty="0"/>
              <a:t>Russia</a:t>
            </a:r>
          </a:p>
          <a:p>
            <a:endParaRPr lang="en-US" dirty="0"/>
          </a:p>
        </p:txBody>
      </p:sp>
      <p:pic>
        <p:nvPicPr>
          <p:cNvPr id="4" name="Picture 3" descr="C:\HebrewCollege\Final Project\Presentation\BirthRecords1866--Title4058969_00086-s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8600"/>
            <a:ext cx="2496185" cy="1755140"/>
          </a:xfrm>
          <a:prstGeom prst="rect">
            <a:avLst/>
          </a:prstGeom>
          <a:noFill/>
          <a:ln>
            <a:noFill/>
          </a:ln>
        </p:spPr>
      </p:pic>
      <p:pic>
        <p:nvPicPr>
          <p:cNvPr id="5" name="Picture 4" descr="C:\HebrewCollege\Final Project\Presentation\BirthRecords1866-4058969_00096_s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1219200"/>
            <a:ext cx="5093336" cy="3661596"/>
          </a:xfrm>
          <a:prstGeom prst="rect">
            <a:avLst/>
          </a:prstGeom>
          <a:noFill/>
          <a:ln>
            <a:noFill/>
          </a:ln>
        </p:spPr>
      </p:pic>
      <p:pic>
        <p:nvPicPr>
          <p:cNvPr id="1026" name="Picture 3" descr="Description: C:\HebrewCollege\Final Project\Presentation\BirthRecords1866LastPage-4058969_00098-sm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6735" y="2301080"/>
            <a:ext cx="31178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5598659" y="3079902"/>
            <a:ext cx="34025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t>
            </a:r>
            <a:r>
              <a:rPr kumimoji="0" lang="en-US" sz="12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Shoyme’s Brit Milah  the priah </a:t>
            </a:r>
            <a:r>
              <a:rPr lang="en-US" sz="1200" dirty="0">
                <a:latin typeface="Times New Roman" pitchFamily="18" charset="0"/>
                <a:ea typeface="Calibri" pitchFamily="34" charset="0"/>
                <a:cs typeface="Times New Roman" pitchFamily="18" charset="0"/>
              </a:rPr>
              <a:t>was his grandfather </a:t>
            </a:r>
            <a:r>
              <a:rPr lang="en-US" sz="1200" dirty="0" smtClean="0">
                <a:latin typeface="Times New Roman" pitchFamily="18" charset="0"/>
                <a:ea typeface="Calibri" pitchFamily="34" charset="0"/>
                <a:cs typeface="Times New Roman" pitchFamily="18" charset="0"/>
              </a:rPr>
              <a:t>Mendel, who was born in 1815.</a:t>
            </a:r>
            <a:endParaRPr lang="en-U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1"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785844699"/>
              </p:ext>
            </p:extLst>
          </p:nvPr>
        </p:nvGraphicFramePr>
        <p:xfrm>
          <a:off x="533400" y="5562600"/>
          <a:ext cx="8211185" cy="268341"/>
        </p:xfrm>
        <a:graphic>
          <a:graphicData uri="http://schemas.openxmlformats.org/drawingml/2006/table">
            <a:tbl>
              <a:tblPr firstRow="1" firstCol="1" bandRow="1">
                <a:tableStyleId>{5C22544A-7EE6-4342-B048-85BDC9FD1C3A}</a:tableStyleId>
              </a:tblPr>
              <a:tblGrid>
                <a:gridCol w="7038159"/>
                <a:gridCol w="1173026"/>
              </a:tblGrid>
              <a:tr h="268341">
                <a:tc>
                  <a:txBody>
                    <a:bodyPr/>
                    <a:lstStyle/>
                    <a:p>
                      <a:pPr marL="0" marR="0">
                        <a:lnSpc>
                          <a:spcPct val="115000"/>
                        </a:lnSpc>
                        <a:spcBef>
                          <a:spcPts val="0"/>
                        </a:spcBef>
                        <a:spcAft>
                          <a:spcPts val="0"/>
                        </a:spcAft>
                      </a:pPr>
                      <a:r>
                        <a:rPr lang="en-US" sz="1200" dirty="0">
                          <a:solidFill>
                            <a:schemeClr val="tx1"/>
                          </a:solidFill>
                          <a:effectLst/>
                        </a:rPr>
                        <a:t>1812     |1817         | 1835         |1853                       |1854   |1861 </a:t>
                      </a:r>
                      <a:r>
                        <a:rPr lang="en-US" sz="1200" dirty="0" smtClean="0">
                          <a:solidFill>
                            <a:schemeClr val="tx1"/>
                          </a:solidFill>
                          <a:effectLst/>
                        </a:rPr>
                        <a:t>                    |</a:t>
                      </a:r>
                      <a:r>
                        <a:rPr lang="en-US" sz="1200" dirty="0">
                          <a:solidFill>
                            <a:schemeClr val="tx1"/>
                          </a:solidFill>
                          <a:effectLst/>
                        </a:rPr>
                        <a:t>1864</a:t>
                      </a:r>
                      <a:endParaRPr lang="en-US" sz="1100" dirty="0">
                        <a:solidFill>
                          <a:schemeClr val="tx1"/>
                        </a:solidFill>
                        <a:effectLst/>
                        <a:latin typeface="Calibri"/>
                        <a:ea typeface="Calibri"/>
                        <a:cs typeface="Times New Roman"/>
                      </a:endParaRPr>
                    </a:p>
                  </a:txBody>
                  <a:tcPr marL="68580" marR="68580" marT="0" marB="0">
                    <a:solidFill>
                      <a:srgbClr val="92D050"/>
                    </a:solidFill>
                  </a:tcPr>
                </a:tc>
                <a:tc>
                  <a:txBody>
                    <a:bodyPr/>
                    <a:lstStyle/>
                    <a:p>
                      <a:pPr marL="0" marR="0">
                        <a:lnSpc>
                          <a:spcPct val="115000"/>
                        </a:lnSpc>
                        <a:spcBef>
                          <a:spcPts val="0"/>
                        </a:spcBef>
                        <a:spcAft>
                          <a:spcPts val="0"/>
                        </a:spcAft>
                      </a:pPr>
                      <a:r>
                        <a:rPr lang="en-US" sz="1200" dirty="0">
                          <a:solidFill>
                            <a:schemeClr val="tx1"/>
                          </a:solidFill>
                          <a:effectLst/>
                        </a:rPr>
                        <a:t>1866</a:t>
                      </a:r>
                      <a:endParaRPr lang="en-US" sz="1100" dirty="0">
                        <a:solidFill>
                          <a:schemeClr val="tx1"/>
                        </a:solidFill>
                        <a:effectLst/>
                        <a:latin typeface="Calibri"/>
                        <a:ea typeface="Calibri"/>
                        <a:cs typeface="Times New Roman"/>
                      </a:endParaRPr>
                    </a:p>
                  </a:txBody>
                  <a:tcPr marL="68580" marR="68580" marT="0" marB="0">
                    <a:solidFill>
                      <a:srgbClr val="92D050"/>
                    </a:solidFill>
                  </a:tcPr>
                </a:tc>
              </a:tr>
            </a:tbl>
          </a:graphicData>
        </a:graphic>
      </p:graphicFrame>
      <p:sp>
        <p:nvSpPr>
          <p:cNvPr id="10" name="TextBox 9"/>
          <p:cNvSpPr txBox="1"/>
          <p:nvPr/>
        </p:nvSpPr>
        <p:spPr>
          <a:xfrm>
            <a:off x="489281" y="4880796"/>
            <a:ext cx="8211185" cy="738664"/>
          </a:xfrm>
          <a:prstGeom prst="rect">
            <a:avLst/>
          </a:prstGeom>
          <a:noFill/>
        </p:spPr>
        <p:txBody>
          <a:bodyPr wrap="square" rtlCol="0">
            <a:spAutoFit/>
          </a:bodyPr>
          <a:lstStyle/>
          <a:p>
            <a:r>
              <a:rPr lang="en-US" dirty="0"/>
              <a:t> 	</a:t>
            </a:r>
            <a:r>
              <a:rPr lang="en-US" dirty="0" smtClean="0"/>
              <a:t>		</a:t>
            </a:r>
            <a:r>
              <a:rPr lang="en-US" dirty="0"/>
              <a:t>	 </a:t>
            </a:r>
            <a:r>
              <a:rPr lang="en-US" dirty="0" smtClean="0"/>
              <a:t>       	    </a:t>
            </a:r>
            <a:r>
              <a:rPr lang="en-US" sz="1200" dirty="0" smtClean="0"/>
              <a:t>80 </a:t>
            </a:r>
            <a:r>
              <a:rPr lang="en-US" sz="1200" dirty="0"/>
              <a:t>families</a:t>
            </a:r>
          </a:p>
          <a:p>
            <a:r>
              <a:rPr lang="en-US" sz="1200" dirty="0"/>
              <a:t>		 </a:t>
            </a:r>
            <a:r>
              <a:rPr lang="en-US" sz="1200" dirty="0" smtClean="0"/>
              <a:t>     80 </a:t>
            </a:r>
            <a:r>
              <a:rPr lang="en-US" sz="1200" dirty="0"/>
              <a:t>families             </a:t>
            </a:r>
            <a:r>
              <a:rPr lang="en-US" sz="1200" dirty="0" smtClean="0"/>
              <a:t> </a:t>
            </a:r>
            <a:r>
              <a:rPr lang="en-US" sz="1200" dirty="0"/>
              <a:t>523 Jews          </a:t>
            </a:r>
            <a:r>
              <a:rPr lang="en-US" sz="1200" dirty="0" smtClean="0"/>
              <a:t>	      </a:t>
            </a:r>
            <a:r>
              <a:rPr lang="en-US" sz="1200" dirty="0"/>
              <a:t>reclassified       </a:t>
            </a:r>
            <a:r>
              <a:rPr lang="en-US" sz="1200" dirty="0" smtClean="0"/>
              <a:t>	</a:t>
            </a:r>
            <a:r>
              <a:rPr lang="en-US" sz="1200" dirty="0"/>
              <a:t> </a:t>
            </a:r>
            <a:r>
              <a:rPr lang="en-US" sz="1200" dirty="0" smtClean="0"/>
              <a:t>                </a:t>
            </a:r>
            <a:r>
              <a:rPr lang="en-US" sz="1200" b="1" dirty="0" smtClean="0"/>
              <a:t>Shloyme</a:t>
            </a:r>
            <a:endParaRPr lang="en-US" sz="1200" dirty="0"/>
          </a:p>
          <a:p>
            <a:r>
              <a:rPr lang="en-US" sz="1200" dirty="0"/>
              <a:t>               </a:t>
            </a:r>
            <a:r>
              <a:rPr lang="en-US" sz="1200" dirty="0" smtClean="0"/>
              <a:t>53 </a:t>
            </a:r>
            <a:r>
              <a:rPr lang="en-US" sz="1200" dirty="0"/>
              <a:t>Jewish families           </a:t>
            </a:r>
            <a:r>
              <a:rPr lang="en-US" sz="1200" dirty="0" smtClean="0"/>
              <a:t>granted </a:t>
            </a:r>
            <a:r>
              <a:rPr lang="en-US" sz="1200" dirty="0"/>
              <a:t>landhold.	             </a:t>
            </a:r>
            <a:r>
              <a:rPr lang="en-US" sz="1200" dirty="0" smtClean="0"/>
              <a:t>	      as </a:t>
            </a:r>
            <a:r>
              <a:rPr lang="en-US" sz="1200" dirty="0"/>
              <a:t>petty bourgeois         </a:t>
            </a:r>
            <a:r>
              <a:rPr lang="en-US" sz="1200" dirty="0" smtClean="0"/>
              <a:t>	                 was </a:t>
            </a:r>
            <a:r>
              <a:rPr lang="en-US" sz="1200" b="1" dirty="0"/>
              <a:t>born</a:t>
            </a:r>
            <a:endParaRPr lang="en-US" sz="1200" dirty="0"/>
          </a:p>
        </p:txBody>
      </p:sp>
      <p:sp>
        <p:nvSpPr>
          <p:cNvPr id="11" name="TextBox 10"/>
          <p:cNvSpPr txBox="1"/>
          <p:nvPr/>
        </p:nvSpPr>
        <p:spPr>
          <a:xfrm>
            <a:off x="523336" y="5791200"/>
            <a:ext cx="8255303" cy="738664"/>
          </a:xfrm>
          <a:prstGeom prst="rect">
            <a:avLst/>
          </a:prstGeom>
          <a:noFill/>
        </p:spPr>
        <p:txBody>
          <a:bodyPr wrap="square" rtlCol="0">
            <a:spAutoFit/>
          </a:bodyPr>
          <a:lstStyle/>
          <a:p>
            <a:r>
              <a:rPr lang="en-US" sz="1200" dirty="0"/>
              <a:t>Bessarabia became  </a:t>
            </a:r>
            <a:r>
              <a:rPr lang="en-US" sz="1200" dirty="0" smtClean="0"/>
              <a:t>Agricultural                                                 Serfdom</a:t>
            </a:r>
            <a:endParaRPr lang="en-US" sz="1200" dirty="0"/>
          </a:p>
          <a:p>
            <a:r>
              <a:rPr lang="en-US" sz="1200" dirty="0"/>
              <a:t>part of Russia	        </a:t>
            </a:r>
            <a:r>
              <a:rPr lang="en-US" sz="1200" dirty="0" smtClean="0"/>
              <a:t> colonies started		was </a:t>
            </a:r>
            <a:r>
              <a:rPr lang="en-US" sz="1200" dirty="0"/>
              <a:t>abolished</a:t>
            </a:r>
          </a:p>
          <a:p>
            <a:endParaRPr lang="en-US" dirty="0"/>
          </a:p>
        </p:txBody>
      </p:sp>
      <p:sp>
        <p:nvSpPr>
          <p:cNvPr id="12" name="Slide Number Placeholder 11"/>
          <p:cNvSpPr>
            <a:spLocks noGrp="1"/>
          </p:cNvSpPr>
          <p:nvPr>
            <p:ph type="sldNum" sz="quarter" idx="12"/>
          </p:nvPr>
        </p:nvSpPr>
        <p:spPr/>
        <p:txBody>
          <a:bodyPr/>
          <a:lstStyle/>
          <a:p>
            <a:fld id="{E22CBC9E-19BE-4D2C-981C-A160452BB944}" type="slidenum">
              <a:rPr lang="en-US" smtClean="0"/>
              <a:pPr/>
              <a:t>4</a:t>
            </a:fld>
            <a:endParaRPr lang="en-US" dirty="0"/>
          </a:p>
        </p:txBody>
      </p:sp>
    </p:spTree>
    <p:extLst>
      <p:ext uri="{BB962C8B-B14F-4D97-AF65-F5344CB8AC3E}">
        <p14:creationId xmlns:p14="http://schemas.microsoft.com/office/powerpoint/2010/main" val="4121526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714" y="762000"/>
            <a:ext cx="8229600" cy="6324600"/>
          </a:xfrm>
        </p:spPr>
        <p:txBody>
          <a:bodyPr>
            <a:normAutofit/>
          </a:bodyPr>
          <a:lstStyle/>
          <a:p>
            <a:pPr marL="0" indent="0">
              <a:buNone/>
            </a:pPr>
            <a:r>
              <a:rPr lang="en-US" sz="1800" dirty="0"/>
              <a:t>Parents of </a:t>
            </a:r>
            <a:r>
              <a:rPr lang="en-US" sz="1800" b="1" dirty="0"/>
              <a:t>Shloyme</a:t>
            </a:r>
            <a:r>
              <a:rPr lang="en-US" sz="1800" dirty="0"/>
              <a:t> Spivak:</a:t>
            </a:r>
            <a:r>
              <a:rPr lang="en-US" sz="1800" b="1" dirty="0"/>
              <a:t>  </a:t>
            </a:r>
            <a:r>
              <a:rPr lang="en-US" sz="1800" dirty="0"/>
              <a:t>Iosko son of Mendel (1840, died before 1921)</a:t>
            </a:r>
            <a:r>
              <a:rPr lang="en-US" sz="1800" b="1" dirty="0"/>
              <a:t> </a:t>
            </a:r>
            <a:r>
              <a:rPr lang="en-US" sz="1800" dirty="0"/>
              <a:t>and</a:t>
            </a:r>
            <a:r>
              <a:rPr lang="en-US" sz="1800" b="1" dirty="0"/>
              <a:t> </a:t>
            </a:r>
            <a:r>
              <a:rPr lang="en-US" sz="1800" dirty="0"/>
              <a:t>Khayka</a:t>
            </a:r>
          </a:p>
          <a:p>
            <a:pPr marL="0" indent="0">
              <a:buNone/>
            </a:pPr>
            <a:r>
              <a:rPr lang="en-US" sz="1800" dirty="0" smtClean="0"/>
              <a:t>Parents </a:t>
            </a:r>
            <a:r>
              <a:rPr lang="en-US" sz="1800" dirty="0"/>
              <a:t>of Iosko Spivak:</a:t>
            </a:r>
            <a:r>
              <a:rPr lang="en-US" sz="1800" b="1" dirty="0"/>
              <a:t>  </a:t>
            </a:r>
            <a:r>
              <a:rPr lang="en-US" sz="1800" dirty="0"/>
              <a:t>Mendel (1815)</a:t>
            </a:r>
            <a:r>
              <a:rPr lang="en-US" sz="1800" b="1" dirty="0"/>
              <a:t> </a:t>
            </a:r>
            <a:r>
              <a:rPr lang="en-US" sz="1800" dirty="0"/>
              <a:t>and</a:t>
            </a:r>
            <a:r>
              <a:rPr lang="en-US" sz="1800" b="1" dirty="0"/>
              <a:t> </a:t>
            </a:r>
            <a:r>
              <a:rPr lang="en-US" sz="1800" dirty="0"/>
              <a:t>Malka (1817</a:t>
            </a:r>
            <a:r>
              <a:rPr lang="en-US" sz="1800" dirty="0" smtClean="0"/>
              <a:t>)</a:t>
            </a:r>
            <a:r>
              <a:rPr lang="en-US" sz="1800" b="1" dirty="0"/>
              <a:t> </a:t>
            </a:r>
            <a:endParaRPr lang="en-US" sz="1800" dirty="0"/>
          </a:p>
          <a:p>
            <a:pPr marL="0" indent="0">
              <a:buNone/>
            </a:pPr>
            <a:r>
              <a:rPr lang="en-US" sz="1800" dirty="0"/>
              <a:t>Parents of Mendel:  Shulim (1765 – 1846) and Basya (1770 – died after 1848)</a:t>
            </a:r>
          </a:p>
          <a:p>
            <a:pPr marL="0" indent="0">
              <a:buNone/>
            </a:pPr>
            <a:r>
              <a:rPr lang="en-US" sz="1800" dirty="0" smtClean="0"/>
              <a:t>Father </a:t>
            </a:r>
            <a:r>
              <a:rPr lang="en-US" sz="1800" dirty="0"/>
              <a:t>of Shulim:  Volko (c1730</a:t>
            </a:r>
            <a:r>
              <a:rPr lang="en-US" sz="1800" dirty="0" smtClean="0"/>
              <a:t>)</a:t>
            </a:r>
          </a:p>
          <a:p>
            <a:pPr marL="0" indent="0">
              <a:buNone/>
            </a:pPr>
            <a:endParaRPr lang="en-US" sz="1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23205"/>
            <a:ext cx="5105400" cy="402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637395159"/>
              </p:ext>
            </p:extLst>
          </p:nvPr>
        </p:nvGraphicFramePr>
        <p:xfrm>
          <a:off x="457200" y="6019800"/>
          <a:ext cx="7696200" cy="210312"/>
        </p:xfrm>
        <a:graphic>
          <a:graphicData uri="http://schemas.openxmlformats.org/drawingml/2006/table">
            <a:tbl>
              <a:tblPr firstRow="1" firstCol="1" bandRow="1">
                <a:tableStyleId>{5C22544A-7EE6-4342-B048-85BDC9FD1C3A}</a:tableStyleId>
              </a:tblPr>
              <a:tblGrid>
                <a:gridCol w="6324600"/>
                <a:gridCol w="1371600"/>
              </a:tblGrid>
              <a:tr h="0">
                <a:tc>
                  <a:txBody>
                    <a:bodyPr/>
                    <a:lstStyle/>
                    <a:p>
                      <a:pPr marL="0" marR="0">
                        <a:lnSpc>
                          <a:spcPct val="115000"/>
                        </a:lnSpc>
                        <a:spcBef>
                          <a:spcPts val="0"/>
                        </a:spcBef>
                        <a:spcAft>
                          <a:spcPts val="0"/>
                        </a:spcAft>
                      </a:pPr>
                      <a:r>
                        <a:rPr lang="en-US" sz="1200" b="1" dirty="0">
                          <a:solidFill>
                            <a:schemeClr val="tx1"/>
                          </a:solidFill>
                          <a:effectLst/>
                        </a:rPr>
                        <a:t>    1730                 |1760                  |1765          </a:t>
                      </a:r>
                      <a:r>
                        <a:rPr lang="en-US" sz="1200" b="1" dirty="0" smtClean="0">
                          <a:solidFill>
                            <a:schemeClr val="tx1"/>
                          </a:solidFill>
                          <a:effectLst/>
                        </a:rPr>
                        <a:t>                    </a:t>
                      </a:r>
                      <a:r>
                        <a:rPr lang="en-US" sz="1200" b="1" dirty="0">
                          <a:solidFill>
                            <a:schemeClr val="tx1"/>
                          </a:solidFill>
                          <a:effectLst/>
                        </a:rPr>
                        <a:t>|1815               </a:t>
                      </a:r>
                      <a:r>
                        <a:rPr lang="en-US" sz="1200" b="1" dirty="0" smtClean="0">
                          <a:solidFill>
                            <a:schemeClr val="tx1"/>
                          </a:solidFill>
                          <a:effectLst/>
                        </a:rPr>
                        <a:t>                | </a:t>
                      </a:r>
                      <a:r>
                        <a:rPr lang="en-US" sz="1200" b="1" dirty="0">
                          <a:solidFill>
                            <a:schemeClr val="tx1"/>
                          </a:solidFill>
                          <a:effectLst/>
                        </a:rPr>
                        <a:t>1840</a:t>
                      </a:r>
                      <a:endParaRPr lang="en-US" sz="1100" b="1" dirty="0">
                        <a:solidFill>
                          <a:schemeClr val="tx1"/>
                        </a:solidFill>
                        <a:effectLst/>
                        <a:latin typeface="Calibri"/>
                        <a:ea typeface="Calibri"/>
                        <a:cs typeface="Times New Roman"/>
                      </a:endParaRPr>
                    </a:p>
                  </a:txBody>
                  <a:tcPr marL="68580" marR="68580" marT="0" marB="0">
                    <a:solidFill>
                      <a:srgbClr val="92D050"/>
                    </a:solidFill>
                  </a:tcPr>
                </a:tc>
                <a:tc>
                  <a:txBody>
                    <a:bodyPr/>
                    <a:lstStyle/>
                    <a:p>
                      <a:pPr marL="0" marR="0">
                        <a:lnSpc>
                          <a:spcPct val="115000"/>
                        </a:lnSpc>
                        <a:spcBef>
                          <a:spcPts val="0"/>
                        </a:spcBef>
                        <a:spcAft>
                          <a:spcPts val="0"/>
                        </a:spcAft>
                      </a:pPr>
                      <a:r>
                        <a:rPr lang="en-US" sz="1200" b="1" dirty="0">
                          <a:solidFill>
                            <a:schemeClr val="tx1"/>
                          </a:solidFill>
                          <a:effectLst/>
                        </a:rPr>
                        <a:t>1866</a:t>
                      </a:r>
                      <a:endParaRPr lang="en-US" sz="1100" b="1" dirty="0">
                        <a:solidFill>
                          <a:schemeClr val="tx1"/>
                        </a:solidFill>
                        <a:effectLst/>
                        <a:latin typeface="Calibri"/>
                        <a:ea typeface="Calibri"/>
                        <a:cs typeface="Times New Roman"/>
                      </a:endParaRPr>
                    </a:p>
                  </a:txBody>
                  <a:tcPr marL="68580" marR="68580" marT="0" marB="0">
                    <a:solidFill>
                      <a:srgbClr val="92D050"/>
                    </a:solidFill>
                  </a:tcPr>
                </a:tc>
              </a:tr>
            </a:tbl>
          </a:graphicData>
        </a:graphic>
      </p:graphicFrame>
      <p:sp>
        <p:nvSpPr>
          <p:cNvPr id="5" name="TextBox 4"/>
          <p:cNvSpPr txBox="1"/>
          <p:nvPr/>
        </p:nvSpPr>
        <p:spPr>
          <a:xfrm>
            <a:off x="457200" y="6195846"/>
            <a:ext cx="6629400" cy="461665"/>
          </a:xfrm>
          <a:prstGeom prst="rect">
            <a:avLst/>
          </a:prstGeom>
          <a:noFill/>
        </p:spPr>
        <p:txBody>
          <a:bodyPr wrap="square" rtlCol="0">
            <a:spAutoFit/>
          </a:bodyPr>
          <a:lstStyle/>
          <a:p>
            <a:r>
              <a:rPr lang="en-US" sz="1200" dirty="0"/>
              <a:t>Ottoman rule, </a:t>
            </a:r>
            <a:r>
              <a:rPr lang="en-US" sz="1200" dirty="0" smtClean="0"/>
              <a:t>                                                            People </a:t>
            </a:r>
            <a:r>
              <a:rPr lang="en-US" sz="1200" dirty="0"/>
              <a:t>did not have yet the hereditary </a:t>
            </a:r>
            <a:r>
              <a:rPr lang="en-US" sz="1200" dirty="0" smtClean="0"/>
              <a:t>surnames</a:t>
            </a:r>
            <a:endParaRPr lang="en-US" sz="1200" dirty="0"/>
          </a:p>
          <a:p>
            <a:r>
              <a:rPr lang="en-US" sz="1200" dirty="0"/>
              <a:t>tatars had a Khan palace in </a:t>
            </a:r>
            <a:r>
              <a:rPr lang="en-US" sz="1200" dirty="0" smtClean="0"/>
              <a:t>Kaushany.</a:t>
            </a:r>
            <a:endParaRPr lang="en-US" sz="1200" dirty="0"/>
          </a:p>
        </p:txBody>
      </p:sp>
      <p:sp>
        <p:nvSpPr>
          <p:cNvPr id="6" name="TextBox 5"/>
          <p:cNvSpPr txBox="1"/>
          <p:nvPr/>
        </p:nvSpPr>
        <p:spPr>
          <a:xfrm>
            <a:off x="457200" y="5791200"/>
            <a:ext cx="7696200" cy="276999"/>
          </a:xfrm>
          <a:prstGeom prst="rect">
            <a:avLst/>
          </a:prstGeom>
          <a:noFill/>
        </p:spPr>
        <p:txBody>
          <a:bodyPr wrap="square" rtlCol="0">
            <a:spAutoFit/>
          </a:bodyPr>
          <a:lstStyle/>
          <a:p>
            <a:r>
              <a:rPr lang="en-US" sz="1200" dirty="0" smtClean="0"/>
              <a:t>Volko was born    641 Jews            Shulim was born            Mendel was born           Iosko was born            Shloyme  was born                  </a:t>
            </a:r>
            <a:endParaRPr lang="en-US" sz="1200" dirty="0"/>
          </a:p>
        </p:txBody>
      </p:sp>
      <p:sp>
        <p:nvSpPr>
          <p:cNvPr id="7" name="Slide Number Placeholder 6"/>
          <p:cNvSpPr>
            <a:spLocks noGrp="1"/>
          </p:cNvSpPr>
          <p:nvPr>
            <p:ph type="sldNum" sz="quarter" idx="12"/>
          </p:nvPr>
        </p:nvSpPr>
        <p:spPr/>
        <p:txBody>
          <a:bodyPr/>
          <a:lstStyle/>
          <a:p>
            <a:fld id="{E22CBC9E-19BE-4D2C-981C-A160452BB944}" type="slidenum">
              <a:rPr lang="en-US" smtClean="0"/>
              <a:pPr/>
              <a:t>5</a:t>
            </a:fld>
            <a:endParaRPr lang="en-US" dirty="0"/>
          </a:p>
        </p:txBody>
      </p:sp>
    </p:spTree>
    <p:extLst>
      <p:ext uri="{BB962C8B-B14F-4D97-AF65-F5344CB8AC3E}">
        <p14:creationId xmlns:p14="http://schemas.microsoft.com/office/powerpoint/2010/main" val="3173640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685799"/>
          </a:xfrm>
        </p:spPr>
        <p:txBody>
          <a:bodyPr/>
          <a:lstStyle/>
          <a:p>
            <a:pPr>
              <a:buNone/>
            </a:pPr>
            <a:r>
              <a:rPr lang="en-US" sz="1600" dirty="0" smtClean="0"/>
              <a:t>Transcription of Revision Lists from 1848 and 1854.  The original documents are in Moldova State Archive, Kishinev.  Copied by LDS church, transcribed by JewishGen.org.</a:t>
            </a:r>
          </a:p>
          <a:p>
            <a:pPr>
              <a:buNone/>
            </a:pPr>
            <a:endParaRPr lang="en-US" sz="1600" dirty="0" smtClean="0"/>
          </a:p>
        </p:txBody>
      </p:sp>
      <p:pic>
        <p:nvPicPr>
          <p:cNvPr id="1026" name="Picture 7"/>
          <p:cNvPicPr>
            <a:picLocks noChangeAspect="1" noChangeArrowheads="1"/>
          </p:cNvPicPr>
          <p:nvPr/>
        </p:nvPicPr>
        <p:blipFill>
          <a:blip r:embed="rId2" cstate="print"/>
          <a:srcRect/>
          <a:stretch>
            <a:fillRect/>
          </a:stretch>
        </p:blipFill>
        <p:spPr bwMode="auto">
          <a:xfrm>
            <a:off x="533400" y="838200"/>
            <a:ext cx="8203055" cy="2984500"/>
          </a:xfrm>
          <a:prstGeom prst="rect">
            <a:avLst/>
          </a:prstGeom>
          <a:noFill/>
          <a:ln w="9525">
            <a:noFill/>
            <a:miter lim="800000"/>
            <a:headEnd/>
            <a:tailEnd/>
          </a:ln>
        </p:spPr>
      </p:pic>
      <p:sp>
        <p:nvSpPr>
          <p:cNvPr id="1028" name="Rectangle 4"/>
          <p:cNvSpPr>
            <a:spLocks noChangeArrowheads="1"/>
          </p:cNvSpPr>
          <p:nvPr/>
        </p:nvSpPr>
        <p:spPr bwMode="auto">
          <a:xfrm>
            <a:off x="304800" y="3886200"/>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1854.  Signature of Mendel Spivak among other 5 signatures of prominent Jews in the shtetl who signed the Revision List of 1854.</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8" descr="Description: C:\HebrewCollege\Final Project\Presentation\Revision1854-signature-4466003_00087-sm.jpg"/>
          <p:cNvPicPr>
            <a:picLocks noChangeAspect="1" noChangeArrowheads="1"/>
          </p:cNvPicPr>
          <p:nvPr/>
        </p:nvPicPr>
        <p:blipFill>
          <a:blip r:embed="rId3" cstate="print"/>
          <a:srcRect/>
          <a:stretch>
            <a:fillRect/>
          </a:stretch>
        </p:blipFill>
        <p:spPr bwMode="auto">
          <a:xfrm>
            <a:off x="381000" y="4267200"/>
            <a:ext cx="5572125" cy="666750"/>
          </a:xfrm>
          <a:prstGeom prst="rect">
            <a:avLst/>
          </a:prstGeom>
          <a:noFill/>
        </p:spPr>
      </p:pic>
      <p:sp>
        <p:nvSpPr>
          <p:cNvPr id="1029" name="Rectangle 5"/>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6172200" y="4419600"/>
            <a:ext cx="2438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Mendel is </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Shloyme</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grandfather.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533400" y="5638800"/>
          <a:ext cx="8153400" cy="210312"/>
        </p:xfrm>
        <a:graphic>
          <a:graphicData uri="http://schemas.openxmlformats.org/drawingml/2006/table">
            <a:tbl>
              <a:tblPr/>
              <a:tblGrid>
                <a:gridCol w="245215"/>
                <a:gridCol w="7908185"/>
              </a:tblGrid>
              <a:tr h="0">
                <a:tc>
                  <a:txBody>
                    <a:bodyPr/>
                    <a:lstStyle/>
                    <a:p>
                      <a:pPr marL="0" marR="0">
                        <a:lnSpc>
                          <a:spcPct val="115000"/>
                        </a:lnSpc>
                        <a:spcBef>
                          <a:spcPts val="0"/>
                        </a:spcBef>
                        <a:spcAft>
                          <a:spcPts val="0"/>
                        </a:spcAft>
                      </a:pPr>
                      <a:r>
                        <a:rPr lang="en-US" sz="1200" dirty="0">
                          <a:latin typeface="Times New Roman"/>
                          <a:ea typeface="Calibri"/>
                          <a:cs typeface="Times New Roman"/>
                        </a:rPr>
                        <a:t>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1200" b="1" dirty="0">
                          <a:latin typeface="Times New Roman"/>
                          <a:ea typeface="Calibri"/>
                          <a:cs typeface="Times New Roman"/>
                        </a:rPr>
                        <a:t>1866   </a:t>
                      </a:r>
                      <a:r>
                        <a:rPr lang="en-US" sz="1200" b="1" dirty="0" smtClean="0">
                          <a:latin typeface="Times New Roman"/>
                          <a:ea typeface="Calibri"/>
                          <a:cs typeface="Times New Roman"/>
                        </a:rPr>
                        <a:t>       </a:t>
                      </a:r>
                      <a:r>
                        <a:rPr lang="en-US" sz="1200" b="1" dirty="0">
                          <a:latin typeface="Times New Roman"/>
                          <a:ea typeface="Calibri"/>
                          <a:cs typeface="Times New Roman"/>
                        </a:rPr>
                        <a:t>|1897              </a:t>
                      </a:r>
                      <a:r>
                        <a:rPr lang="en-US" sz="1200" b="1" dirty="0" smtClean="0">
                          <a:latin typeface="Times New Roman"/>
                          <a:ea typeface="Calibri"/>
                          <a:cs typeface="Times New Roman"/>
                        </a:rPr>
                        <a:t>        </a:t>
                      </a:r>
                      <a:r>
                        <a:rPr lang="en-US" sz="1200" b="1" dirty="0">
                          <a:latin typeface="Times New Roman"/>
                          <a:ea typeface="Calibri"/>
                          <a:cs typeface="Times New Roman"/>
                        </a:rPr>
                        <a:t>|1904                      </a:t>
                      </a:r>
                      <a:r>
                        <a:rPr lang="en-US" sz="1200" b="1" dirty="0" smtClean="0">
                          <a:latin typeface="Times New Roman"/>
                          <a:ea typeface="Calibri"/>
                          <a:cs typeface="Times New Roman"/>
                        </a:rPr>
                        <a:t>       </a:t>
                      </a:r>
                      <a:r>
                        <a:rPr lang="en-US" sz="1200" b="1" dirty="0">
                          <a:latin typeface="Times New Roman"/>
                          <a:ea typeface="Calibri"/>
                          <a:cs typeface="Times New Roman"/>
                        </a:rPr>
                        <a:t>| 1906-07               | </a:t>
                      </a:r>
                      <a:r>
                        <a:rPr lang="en-US" sz="1200" b="1" dirty="0" smtClean="0">
                          <a:latin typeface="Times New Roman"/>
                          <a:ea typeface="Calibri"/>
                          <a:cs typeface="Times New Roman"/>
                        </a:rPr>
                        <a:t>1918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1031" name="Rectangle 7"/>
          <p:cNvSpPr>
            <a:spLocks noChangeArrowheads="1"/>
          </p:cNvSpPr>
          <p:nvPr/>
        </p:nvSpPr>
        <p:spPr bwMode="auto">
          <a:xfrm>
            <a:off x="533400" y="5133945"/>
            <a:ext cx="8153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Shloyme</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1675 Jews                    Shloyme went to                    Shloyme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born                (45% from total)         America, but returned            registered to vote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533400" y="5867400"/>
            <a:ext cx="7696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Russo-Japanese</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Jews voting                 Bessarabia became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War                                       in Duma	     part of Romania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E22CBC9E-19BE-4D2C-981C-A160452BB944}" type="slidenum">
              <a:rPr lang="en-US" smtClean="0"/>
              <a:pPr/>
              <a:t>6</a:t>
            </a:fld>
            <a:endParaRPr lang="en-US" dirty="0"/>
          </a:p>
        </p:txBody>
      </p:sp>
    </p:spTree>
    <p:extLst>
      <p:ext uri="{BB962C8B-B14F-4D97-AF65-F5344CB8AC3E}">
        <p14:creationId xmlns:p14="http://schemas.microsoft.com/office/powerpoint/2010/main" val="3527984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393" y="1524000"/>
            <a:ext cx="7838607" cy="3505200"/>
          </a:xfrm>
        </p:spPr>
        <p:txBody>
          <a:bodyPr>
            <a:normAutofit fontScale="62500" lnSpcReduction="20000"/>
          </a:bodyPr>
          <a:lstStyle/>
          <a:p>
            <a:pPr algn="ctr">
              <a:buNone/>
            </a:pPr>
            <a:r>
              <a:rPr lang="en-US" sz="4500" dirty="0" smtClean="0"/>
              <a:t>Going to America!</a:t>
            </a:r>
          </a:p>
          <a:p>
            <a:pPr>
              <a:buNone/>
            </a:pPr>
            <a:endParaRPr lang="en-US" sz="3600" dirty="0"/>
          </a:p>
          <a:p>
            <a:pPr>
              <a:buNone/>
            </a:pPr>
            <a:r>
              <a:rPr lang="en-US" sz="3600" dirty="0" smtClean="0"/>
              <a:t>In 1904 Shloyme Spivak with his relative Bronshteyn left to America to get away from Russo-Japanese war.  Shloyme wanted to establish himself in America first and come back for the family.</a:t>
            </a:r>
          </a:p>
          <a:p>
            <a:pPr>
              <a:buNone/>
            </a:pPr>
            <a:r>
              <a:rPr lang="en-US" sz="3600" dirty="0" smtClean="0"/>
              <a:t>Shloyme came back for ever after half a year.  My mother remembers Sloyme well and that the reason of the return was that he didn’t want to work on the Sabbath.  Bronshteyn, the relative, was a tailor, worked at the factory apparently on Sabbath as well, got rich, and got his own sewing factory.</a:t>
            </a:r>
          </a:p>
          <a:p>
            <a:pPr>
              <a:buNone/>
            </a:pPr>
            <a:endParaRPr lang="en-US" sz="1600" dirty="0"/>
          </a:p>
          <a:p>
            <a:pPr>
              <a:buNone/>
            </a:pPr>
            <a:endParaRPr lang="en-US" sz="1600" dirty="0" smtClean="0"/>
          </a:p>
        </p:txBody>
      </p:sp>
      <p:sp>
        <p:nvSpPr>
          <p:cNvPr id="1029" name="Rectangle 5"/>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533400" y="5638800"/>
          <a:ext cx="8153400" cy="210312"/>
        </p:xfrm>
        <a:graphic>
          <a:graphicData uri="http://schemas.openxmlformats.org/drawingml/2006/table">
            <a:tbl>
              <a:tblPr/>
              <a:tblGrid>
                <a:gridCol w="245215"/>
                <a:gridCol w="7908185"/>
              </a:tblGrid>
              <a:tr h="0">
                <a:tc>
                  <a:txBody>
                    <a:bodyPr/>
                    <a:lstStyle/>
                    <a:p>
                      <a:pPr marL="0" marR="0">
                        <a:lnSpc>
                          <a:spcPct val="115000"/>
                        </a:lnSpc>
                        <a:spcBef>
                          <a:spcPts val="0"/>
                        </a:spcBef>
                        <a:spcAft>
                          <a:spcPts val="0"/>
                        </a:spcAft>
                      </a:pPr>
                      <a:r>
                        <a:rPr lang="en-US" sz="1200" dirty="0">
                          <a:latin typeface="Times New Roman"/>
                          <a:ea typeface="Calibri"/>
                          <a:cs typeface="Times New Roman"/>
                        </a:rPr>
                        <a:t>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1200" b="1" dirty="0">
                          <a:latin typeface="Times New Roman"/>
                          <a:ea typeface="Calibri"/>
                          <a:cs typeface="Times New Roman"/>
                        </a:rPr>
                        <a:t>1866   </a:t>
                      </a:r>
                      <a:r>
                        <a:rPr lang="en-US" sz="1200" b="1" dirty="0" smtClean="0">
                          <a:latin typeface="Times New Roman"/>
                          <a:ea typeface="Calibri"/>
                          <a:cs typeface="Times New Roman"/>
                        </a:rPr>
                        <a:t>       </a:t>
                      </a:r>
                      <a:r>
                        <a:rPr lang="en-US" sz="1200" b="1" dirty="0">
                          <a:latin typeface="Times New Roman"/>
                          <a:ea typeface="Calibri"/>
                          <a:cs typeface="Times New Roman"/>
                        </a:rPr>
                        <a:t>|1897              </a:t>
                      </a:r>
                      <a:r>
                        <a:rPr lang="en-US" sz="1200" b="1" dirty="0" smtClean="0">
                          <a:latin typeface="Times New Roman"/>
                          <a:ea typeface="Calibri"/>
                          <a:cs typeface="Times New Roman"/>
                        </a:rPr>
                        <a:t>        </a:t>
                      </a:r>
                      <a:r>
                        <a:rPr lang="en-US" sz="1200" b="1" dirty="0">
                          <a:latin typeface="Times New Roman"/>
                          <a:ea typeface="Calibri"/>
                          <a:cs typeface="Times New Roman"/>
                        </a:rPr>
                        <a:t>|1904                      </a:t>
                      </a:r>
                      <a:r>
                        <a:rPr lang="en-US" sz="1200" b="1" dirty="0" smtClean="0">
                          <a:latin typeface="Times New Roman"/>
                          <a:ea typeface="Calibri"/>
                          <a:cs typeface="Times New Roman"/>
                        </a:rPr>
                        <a:t>       </a:t>
                      </a:r>
                      <a:r>
                        <a:rPr lang="en-US" sz="1200" b="1" dirty="0">
                          <a:latin typeface="Times New Roman"/>
                          <a:ea typeface="Calibri"/>
                          <a:cs typeface="Times New Roman"/>
                        </a:rPr>
                        <a:t>| 1906-07               | </a:t>
                      </a:r>
                      <a:r>
                        <a:rPr lang="en-US" sz="1200" b="1" dirty="0" smtClean="0">
                          <a:latin typeface="Times New Roman"/>
                          <a:ea typeface="Calibri"/>
                          <a:cs typeface="Times New Roman"/>
                        </a:rPr>
                        <a:t>1918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1031" name="Rectangle 7"/>
          <p:cNvSpPr>
            <a:spLocks noChangeArrowheads="1"/>
          </p:cNvSpPr>
          <p:nvPr/>
        </p:nvSpPr>
        <p:spPr bwMode="auto">
          <a:xfrm>
            <a:off x="533400" y="5133945"/>
            <a:ext cx="8153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Shloyme</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1675 Jews                    Shloyme went to                    Shloyme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born                (45% from total)         America, but returned            registered to vote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533400" y="5867400"/>
            <a:ext cx="7696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Russo-Japanese</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Jews voting                 Bessarabia became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00" dirty="0" smtClean="0">
                <a:latin typeface="Times New Roman" pitchFamily="18" charset="0"/>
                <a:ea typeface="Calibri" pitchFamily="34" charset="0"/>
                <a:cs typeface="Times New Roman" pitchFamily="18" charset="0"/>
              </a:rPr>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War                                       in Duma	     part of Romania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E22CBC9E-19BE-4D2C-981C-A160452BB944}" type="slidenum">
              <a:rPr lang="en-US" smtClean="0"/>
              <a:pPr/>
              <a:t>7</a:t>
            </a:fld>
            <a:endParaRPr lang="en-US" dirty="0"/>
          </a:p>
        </p:txBody>
      </p:sp>
      <p:pic>
        <p:nvPicPr>
          <p:cNvPr id="1026" name="Picture 2" descr="C:\Users\SolidAppsYefim\Pictures\Patriotic_Flag_19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57200"/>
            <a:ext cx="2209800" cy="1590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76262"/>
            <a:ext cx="1828800" cy="1328738"/>
          </a:xfrm>
          <a:prstGeom prst="rect">
            <a:avLst/>
          </a:prstGeom>
          <a:noFill/>
          <a:ln w="3175">
            <a:solidFill>
              <a:schemeClr val="tx1"/>
            </a:solidFill>
          </a:ln>
        </p:spPr>
      </p:pic>
    </p:spTree>
    <p:extLst>
      <p:ext uri="{BB962C8B-B14F-4D97-AF65-F5344CB8AC3E}">
        <p14:creationId xmlns:p14="http://schemas.microsoft.com/office/powerpoint/2010/main" val="382675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21363"/>
          </a:xfrm>
        </p:spPr>
        <p:txBody>
          <a:bodyPr>
            <a:normAutofit fontScale="92500" lnSpcReduction="10000"/>
          </a:bodyPr>
          <a:lstStyle/>
          <a:p>
            <a:pPr>
              <a:buNone/>
            </a:pPr>
            <a:r>
              <a:rPr lang="en-US" sz="2800" dirty="0" smtClean="0"/>
              <a:t>The Jews in the Russian Empire in 1906 and 1907 were entitled to vote for Duma representatives, the Russian Parliament. For Kaushany in this Russia Voter’s list there were 101 voters in 1906 and 199 voters in 1907.</a:t>
            </a:r>
          </a:p>
          <a:p>
            <a:pPr>
              <a:buNone/>
            </a:pPr>
            <a:r>
              <a:rPr lang="en-US" sz="2800" dirty="0" smtClean="0"/>
              <a:t>In order to vote in these elections, a person had to be male, over 24 years old, and for those who lived in small towns, be included in one of the categories: landowner, land manager (managed the land on the behalf of the owner), tenant/lessee (leases the land from the owner), clergyman, owner of immovable property (building, real estate, mills, etc.).</a:t>
            </a:r>
            <a:endParaRPr lang="en-US" sz="2800" b="1" dirty="0" smtClean="0"/>
          </a:p>
          <a:p>
            <a:pPr>
              <a:buNone/>
            </a:pPr>
            <a:r>
              <a:rPr lang="en-US" b="1" dirty="0" smtClean="0"/>
              <a:t>Shloyme</a:t>
            </a:r>
            <a:r>
              <a:rPr lang="en-US" dirty="0" smtClean="0"/>
              <a:t> was registered to vote in 1907, and the qualification criteria was that he owned a property with value of 95 rubels.  </a:t>
            </a:r>
          </a:p>
          <a:p>
            <a:pPr>
              <a:buNone/>
            </a:pP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Description: C:\HebrewCollege\Final Project\Kaushany_JewishQMap-2.jpg"/>
          <p:cNvPicPr>
            <a:picLocks noChangeAspect="1" noChangeArrowheads="1"/>
          </p:cNvPicPr>
          <p:nvPr/>
        </p:nvPicPr>
        <p:blipFill>
          <a:blip r:embed="rId2" cstate="print"/>
          <a:srcRect/>
          <a:stretch>
            <a:fillRect/>
          </a:stretch>
        </p:blipFill>
        <p:spPr bwMode="auto">
          <a:xfrm>
            <a:off x="609600" y="685800"/>
            <a:ext cx="7543800" cy="559929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E22CBC9E-19BE-4D2C-981C-A160452BB944}"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6606</TotalTime>
  <Words>1656</Words>
  <Application>Microsoft Office PowerPoint</Application>
  <PresentationFormat>On-screen Show (4:3)</PresentationFormat>
  <Paragraphs>177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Jewish Life in Bessarabia Through the Lens of the Shtetl Kaushany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Kaushany, 21 century</vt:lpstr>
      <vt:lpstr>PowerPoint Presentation</vt:lpstr>
      <vt:lpstr>New findings not included in the original research</vt:lpstr>
      <vt:lpstr>Official documents about division of land between  Christians and Jews, 1834-1837 </vt:lpstr>
      <vt:lpstr>School documents from 1936-37 </vt:lpstr>
      <vt:lpstr>Land documents from 1941, created by Romanian authorities during Bessarabia occupation in World War II </vt:lpstr>
      <vt:lpstr>What else I am looking at?</vt:lpstr>
      <vt:lpstr>PowerPoint Presentation</vt:lpstr>
      <vt:lpstr>Jewish Life in Bessarabia Through the Lens of the Shtetl Kaushany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Life in Bessarabia Through the Lens of the Shtetl Kaushany</dc:title>
  <dc:creator>SolidAppsYefim</dc:creator>
  <cp:lastModifiedBy>SolidAppsYefim</cp:lastModifiedBy>
  <cp:revision>57</cp:revision>
  <dcterms:created xsi:type="dcterms:W3CDTF">2012-05-21T21:18:01Z</dcterms:created>
  <dcterms:modified xsi:type="dcterms:W3CDTF">2013-07-28T17:59:17Z</dcterms:modified>
</cp:coreProperties>
</file>